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Dosis"/>
      <p:regular r:id="rId38"/>
      <p:bold r:id="rId39"/>
    </p:embeddedFont>
    <p:embeddedFont>
      <p:font typeface="Montserrat"/>
      <p:regular r:id="rId40"/>
      <p:bold r:id="rId41"/>
      <p:italic r:id="rId42"/>
      <p:boldItalic r:id="rId43"/>
    </p:embeddedFont>
    <p:embeddedFont>
      <p:font typeface="Dosis Medium"/>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g9hGTdkfaVkx+27AUzi8QxA3pV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94BFAE-92C6-4D8C-8EE5-40D634052DD7}">
  <a:tblStyle styleId="{FE94BFAE-92C6-4D8C-8EE5-40D634052DD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DosisMedium-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Dosi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Dosis-bold.fntdata"/><Relationship Id="rId16" Type="http://schemas.openxmlformats.org/officeDocument/2006/relationships/slide" Target="slides/slide11.xml"/><Relationship Id="rId38" Type="http://schemas.openxmlformats.org/officeDocument/2006/relationships/font" Target="fonts/Dosi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fd9ee35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4ffd9ee359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24ffd9ee359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ff559cf0d_1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4ff559cf0d_1_4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24ff559cf0d_1_4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ffd9ee35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4ffd9ee359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4ffd9ee359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ffd9ee359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4ffd9ee359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24ffd9ee359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ffd9ee35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4ffd9ee359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24ffd9ee359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52f7161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952f71617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2952f71617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52f71617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952f716172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2952f716172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73c39f0d8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973c39f0d8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973c39f0d8_1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52f716172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952f716172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952f716172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52f71617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952f716172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2952f716172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73c39f0d8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973c39f0d8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2973c39f0d8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73c39f0d8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973c39f0d8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2973c39f0d8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73c39f0d8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973c39f0d8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2973c39f0d8_1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73c39f0d8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973c39f0d8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973c39f0d8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99c3ab6e5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999c3ab6e5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999c3ab6e5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73c39f0d8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973c39f0d8_1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973c39f0d8_1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070838e6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6070838e6a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26070838e6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070838e6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6070838e6a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6070838e6a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99c3ab6e5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2999c3ab6e5_1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2999c3ab6e5_1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999c3ab6e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999c3ab6e5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2999c3ab6e5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0a1afba4f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g290a1afba4f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99c3ab6e5_6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999c3ab6e5_6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999c3ab6e5_6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99c3ab6e5_8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999c3ab6e5_8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999c3ab6e5_8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ffd9ee35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4ffd9ee359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24ffd9ee359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ff559cf0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24ff559cf0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24ff559cf0d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ff559cf0d_1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4ff559cf0d_1_3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24ff559cf0d_1_3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ff559cf0d_1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4ff559cf0d_1_4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24ff559cf0d_1_4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ff559cf0d_1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24ff559cf0d_1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4ff559cf0d_1_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ff559cf0d_1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4ff559cf0d_1_4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4ff559cf0d_1_4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fd9ee35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4ffd9ee359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4ffd9ee359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4" name="Google Shape;24;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5" name="Google Shape;25;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28" name="Google Shape;28;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31" name="Google Shape;31;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4" name="Google Shape;34;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5" name="Google Shape;35;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6" name="Google Shape;36;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9" name="Google Shape;39;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0" name="Google Shape;40;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46.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14.png"/><Relationship Id="rId7" Type="http://schemas.openxmlformats.org/officeDocument/2006/relationships/image" Target="../media/image32.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76" y="1647400"/>
            <a:ext cx="45435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Loan Prediction (Risk Customer)</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75" y="3402025"/>
            <a:ext cx="4008000" cy="307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solidFill>
                <a:schemeClr val="lt1"/>
              </a:solidFill>
              <a:latin typeface="Arial"/>
              <a:ea typeface="Arial"/>
              <a:cs typeface="Arial"/>
              <a:sym typeface="Arial"/>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p:nvPr/>
        </p:nvSpPr>
        <p:spPr>
          <a:xfrm>
            <a:off x="199500" y="-461775"/>
            <a:ext cx="3064500" cy="1587900"/>
          </a:xfrm>
          <a:prstGeom prst="roundRect">
            <a:avLst>
              <a:gd fmla="val 16667" name="adj"/>
            </a:avLst>
          </a:prstGeom>
          <a:solidFill>
            <a:schemeClr val="lt1"/>
          </a:solidFill>
          <a:ln>
            <a:noFill/>
          </a:ln>
          <a:effectLst>
            <a:outerShdw blurRad="28575" rotWithShape="0" algn="bl" dir="3600000" dist="47625">
              <a:srgbClr val="000000">
                <a:alpha val="4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1"/>
          <p:cNvPicPr preferRelativeResize="0"/>
          <p:nvPr/>
        </p:nvPicPr>
        <p:blipFill rotWithShape="1">
          <a:blip r:embed="rId4">
            <a:alphaModFix/>
          </a:blip>
          <a:srcRect b="0" l="0" r="0" t="0"/>
          <a:stretch/>
        </p:blipFill>
        <p:spPr>
          <a:xfrm>
            <a:off x="1894700" y="348598"/>
            <a:ext cx="1266300" cy="477145"/>
          </a:xfrm>
          <a:prstGeom prst="rect">
            <a:avLst/>
          </a:prstGeom>
          <a:noFill/>
          <a:ln>
            <a:noFill/>
          </a:ln>
        </p:spPr>
      </p:pic>
      <p:pic>
        <p:nvPicPr>
          <p:cNvPr id="70" name="Google Shape;70;p1"/>
          <p:cNvPicPr preferRelativeResize="0"/>
          <p:nvPr/>
        </p:nvPicPr>
        <p:blipFill rotWithShape="1">
          <a:blip r:embed="rId5">
            <a:alphaModFix/>
          </a:blip>
          <a:srcRect b="0" l="0" r="0" t="0"/>
          <a:stretch/>
        </p:blipFill>
        <p:spPr>
          <a:xfrm>
            <a:off x="418900" y="367150"/>
            <a:ext cx="1266300" cy="440048"/>
          </a:xfrm>
          <a:prstGeom prst="rect">
            <a:avLst/>
          </a:prstGeom>
          <a:noFill/>
          <a:ln>
            <a:noFill/>
          </a:ln>
        </p:spPr>
      </p:pic>
      <p:sp>
        <p:nvSpPr>
          <p:cNvPr id="71" name="Google Shape;71;p1"/>
          <p:cNvSpPr txBox="1"/>
          <p:nvPr/>
        </p:nvSpPr>
        <p:spPr>
          <a:xfrm>
            <a:off x="565050" y="4134050"/>
            <a:ext cx="4008000" cy="2308800"/>
          </a:xfrm>
          <a:prstGeom prst="rect">
            <a:avLst/>
          </a:prstGeom>
          <a:solidFill>
            <a:schemeClr val="accent5"/>
          </a:solidFill>
          <a:ln>
            <a:noFill/>
          </a:ln>
          <a:effectLst>
            <a:outerShdw blurRad="57150" rotWithShape="0" algn="bl" dir="5400000" dist="19050">
              <a:srgbClr val="000000">
                <a:alpha val="48627"/>
              </a:srgbClr>
            </a:outerShdw>
          </a:effectLst>
        </p:spPr>
        <p:txBody>
          <a:bodyPr anchorCtr="0" anchor="ctr"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Wahyu Afriza</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Hanif Zaki Nur Fauzi</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Alyani Noor Septalia</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Bilqis Nafida Azza</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Muhamad Fahrurrozi</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Windy Agelina Manalu</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Muhammad Rofi’i</a:t>
            </a:r>
            <a:endParaRPr b="0"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lt1"/>
              </a:buClr>
              <a:buSzPts val="1800"/>
              <a:buFont typeface="Montserrat"/>
              <a:buChar char="●"/>
            </a:pPr>
            <a:r>
              <a:rPr b="0" i="0" lang="en-US" sz="1800" u="none" cap="none" strike="noStrike">
                <a:solidFill>
                  <a:schemeClr val="lt1"/>
                </a:solidFill>
                <a:latin typeface="Montserrat"/>
                <a:ea typeface="Montserrat"/>
                <a:cs typeface="Montserrat"/>
                <a:sym typeface="Montserrat"/>
              </a:rPr>
              <a:t>Lingga Atha Khairunnisa</a:t>
            </a:r>
            <a:endParaRPr b="0" i="0" sz="18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g24ffd9ee359_0_2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Business Insight</a:t>
            </a:r>
            <a:endParaRPr>
              <a:solidFill>
                <a:schemeClr val="accent4"/>
              </a:solidFill>
            </a:endParaRPr>
          </a:p>
        </p:txBody>
      </p:sp>
      <p:pic>
        <p:nvPicPr>
          <p:cNvPr id="167" name="Google Shape;167;g24ffd9ee359_0_24"/>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168" name="Google Shape;168;g24ffd9ee359_0_24"/>
          <p:cNvSpPr txBox="1"/>
          <p:nvPr>
            <p:ph idx="1" type="body"/>
          </p:nvPr>
        </p:nvSpPr>
        <p:spPr>
          <a:xfrm>
            <a:off x="6186200" y="1517675"/>
            <a:ext cx="5590500" cy="40080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1100"/>
              </a:spcBef>
              <a:spcAft>
                <a:spcPts val="0"/>
              </a:spcAft>
              <a:buSzPts val="1900"/>
              <a:buNone/>
            </a:pPr>
            <a:r>
              <a:rPr lang="en-US" sz="2000">
                <a:latin typeface="Dosis"/>
                <a:ea typeface="Dosis"/>
                <a:cs typeface="Dosis"/>
                <a:sym typeface="Dosis"/>
              </a:rPr>
              <a:t>Dalam penentuan pemberian kredit kepada nasabah, dapat menerapkan prinsip analisa 5C yang meliputi Character (Watak), Capacity (Kemampuan), Capital (Modal), Condition (Kondisi), dan Collateral (Jaminan).</a:t>
            </a:r>
            <a:endParaRPr sz="2000">
              <a:latin typeface="Dosis"/>
              <a:ea typeface="Dosis"/>
              <a:cs typeface="Dosis"/>
              <a:sym typeface="Dosis"/>
            </a:endParaRPr>
          </a:p>
          <a:p>
            <a:pPr indent="-355600" lvl="0" marL="457200" rtl="0" algn="just">
              <a:lnSpc>
                <a:spcPct val="115000"/>
              </a:lnSpc>
              <a:spcBef>
                <a:spcPts val="1100"/>
              </a:spcBef>
              <a:spcAft>
                <a:spcPts val="0"/>
              </a:spcAft>
              <a:buSzPts val="2000"/>
              <a:buFont typeface="Dosis"/>
              <a:buAutoNum type="arabicPeriod"/>
            </a:pPr>
            <a:r>
              <a:rPr b="1" lang="en-US" sz="2000">
                <a:latin typeface="Dosis"/>
                <a:ea typeface="Dosis"/>
                <a:cs typeface="Dosis"/>
                <a:sym typeface="Dosis"/>
              </a:rPr>
              <a:t>Capacity</a:t>
            </a:r>
            <a:endParaRPr b="1" sz="2000">
              <a:latin typeface="Dosis"/>
              <a:ea typeface="Dosis"/>
              <a:cs typeface="Dosis"/>
              <a:sym typeface="Dosis"/>
            </a:endParaRPr>
          </a:p>
          <a:p>
            <a:pPr indent="0" lvl="0" marL="0" rtl="0" algn="just">
              <a:lnSpc>
                <a:spcPct val="115000"/>
              </a:lnSpc>
              <a:spcBef>
                <a:spcPts val="1100"/>
              </a:spcBef>
              <a:spcAft>
                <a:spcPts val="1100"/>
              </a:spcAft>
              <a:buSzPts val="1900"/>
              <a:buNone/>
            </a:pPr>
            <a:r>
              <a:rPr lang="en-US" sz="2000">
                <a:latin typeface="Dosis"/>
                <a:ea typeface="Dosis"/>
                <a:cs typeface="Dosis"/>
                <a:sym typeface="Dosis"/>
              </a:rPr>
              <a:t>Nasabah dengan penghasilan income Low cenderung lebih tinggi dalam tingkat risiko kredit dengan persentase 15.02% dari total nasabah dengan kategori penghasilan yang sama</a:t>
            </a:r>
            <a:endParaRPr sz="2000">
              <a:latin typeface="Dosis"/>
              <a:ea typeface="Dosis"/>
              <a:cs typeface="Dosis"/>
              <a:sym typeface="Dosis"/>
            </a:endParaRPr>
          </a:p>
        </p:txBody>
      </p:sp>
      <p:pic>
        <p:nvPicPr>
          <p:cNvPr id="169" name="Google Shape;169;g24ffd9ee359_0_24"/>
          <p:cNvPicPr preferRelativeResize="0"/>
          <p:nvPr/>
        </p:nvPicPr>
        <p:blipFill rotWithShape="1">
          <a:blip r:embed="rId4">
            <a:alphaModFix/>
          </a:blip>
          <a:srcRect b="0" l="0" r="0" t="0"/>
          <a:stretch/>
        </p:blipFill>
        <p:spPr>
          <a:xfrm>
            <a:off x="658175" y="2321517"/>
            <a:ext cx="5295900" cy="240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g24ff559cf0d_1_44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Business Insight</a:t>
            </a:r>
            <a:endParaRPr>
              <a:solidFill>
                <a:schemeClr val="accent4"/>
              </a:solidFill>
            </a:endParaRPr>
          </a:p>
        </p:txBody>
      </p:sp>
      <p:pic>
        <p:nvPicPr>
          <p:cNvPr id="176" name="Google Shape;176;g24ff559cf0d_1_448"/>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177" name="Google Shape;177;g24ff559cf0d_1_448"/>
          <p:cNvSpPr txBox="1"/>
          <p:nvPr>
            <p:ph idx="1" type="body"/>
          </p:nvPr>
        </p:nvSpPr>
        <p:spPr>
          <a:xfrm>
            <a:off x="6465000" y="1517675"/>
            <a:ext cx="5187600" cy="40080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1100"/>
              </a:spcBef>
              <a:spcAft>
                <a:spcPts val="0"/>
              </a:spcAft>
              <a:buSzPts val="1900"/>
              <a:buNone/>
            </a:pPr>
            <a:r>
              <a:rPr b="1" lang="en-US" sz="2000">
                <a:latin typeface="Dosis"/>
                <a:ea typeface="Dosis"/>
                <a:cs typeface="Dosis"/>
                <a:sym typeface="Dosis"/>
              </a:rPr>
              <a:t>2. Capital</a:t>
            </a:r>
            <a:endParaRPr b="1" sz="2000">
              <a:latin typeface="Dosis"/>
              <a:ea typeface="Dosis"/>
              <a:cs typeface="Dosis"/>
              <a:sym typeface="Dosis"/>
            </a:endParaRPr>
          </a:p>
          <a:p>
            <a:pPr indent="0" lvl="0" marL="0" rtl="0" algn="just">
              <a:lnSpc>
                <a:spcPct val="115000"/>
              </a:lnSpc>
              <a:spcBef>
                <a:spcPts val="1100"/>
              </a:spcBef>
              <a:spcAft>
                <a:spcPts val="1100"/>
              </a:spcAft>
              <a:buSzPts val="1900"/>
              <a:buNone/>
            </a:pPr>
            <a:r>
              <a:rPr lang="en-US" sz="2000">
                <a:latin typeface="Dosis"/>
                <a:ea typeface="Dosis"/>
                <a:cs typeface="Dosis"/>
                <a:sym typeface="Dosis"/>
              </a:rPr>
              <a:t>Dari data didapatkan bahwa nasabah dengan modal atau kepemilikan harta tidak memiliki mobil dan menyewa rumah memiliki angka risiko yang lebih tinggi dengan persentase masing masing yaitu 11.10% dan 12.56% di setiap kategori kelasnya. Dari data data dapat dirumuskan hipotesis dengan pemberian kredit lebih baik diberikan kepada nasabah yang memiliki harta tetap dibandingkan dengan kepemilikan sementara.</a:t>
            </a:r>
            <a:endParaRPr sz="2000">
              <a:latin typeface="Dosis"/>
              <a:ea typeface="Dosis"/>
              <a:cs typeface="Dosis"/>
              <a:sym typeface="Dosis"/>
            </a:endParaRPr>
          </a:p>
        </p:txBody>
      </p:sp>
      <p:pic>
        <p:nvPicPr>
          <p:cNvPr id="178" name="Google Shape;178;g24ff559cf0d_1_448"/>
          <p:cNvPicPr preferRelativeResize="0"/>
          <p:nvPr/>
        </p:nvPicPr>
        <p:blipFill rotWithShape="1">
          <a:blip r:embed="rId4">
            <a:alphaModFix/>
          </a:blip>
          <a:srcRect b="0" l="0" r="0" t="0"/>
          <a:stretch/>
        </p:blipFill>
        <p:spPr>
          <a:xfrm>
            <a:off x="585800" y="2091526"/>
            <a:ext cx="5585475" cy="286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 name="Shape 183"/>
        <p:cNvGrpSpPr/>
        <p:nvPr/>
      </p:nvGrpSpPr>
      <p:grpSpPr>
        <a:xfrm>
          <a:off x="0" y="0"/>
          <a:ext cx="0" cy="0"/>
          <a:chOff x="0" y="0"/>
          <a:chExt cx="0" cy="0"/>
        </a:xfrm>
      </p:grpSpPr>
      <p:sp>
        <p:nvSpPr>
          <p:cNvPr id="184" name="Google Shape;184;g24ffd9ee359_0_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Business Insight</a:t>
            </a:r>
            <a:endParaRPr>
              <a:solidFill>
                <a:schemeClr val="accent4"/>
              </a:solidFill>
            </a:endParaRPr>
          </a:p>
        </p:txBody>
      </p:sp>
      <p:pic>
        <p:nvPicPr>
          <p:cNvPr id="185" name="Google Shape;185;g24ffd9ee359_0_2"/>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186" name="Google Shape;186;g24ffd9ee359_0_2"/>
          <p:cNvSpPr txBox="1"/>
          <p:nvPr>
            <p:ph idx="1" type="body"/>
          </p:nvPr>
        </p:nvSpPr>
        <p:spPr>
          <a:xfrm>
            <a:off x="5944250" y="1815000"/>
            <a:ext cx="5659200" cy="32280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1100"/>
              </a:spcBef>
              <a:spcAft>
                <a:spcPts val="0"/>
              </a:spcAft>
              <a:buSzPts val="1900"/>
              <a:buNone/>
            </a:pPr>
            <a:r>
              <a:rPr b="1" lang="en-US" sz="2000">
                <a:latin typeface="Dosis"/>
                <a:ea typeface="Dosis"/>
                <a:cs typeface="Dosis"/>
                <a:sym typeface="Dosis"/>
              </a:rPr>
              <a:t>3. Condition</a:t>
            </a:r>
            <a:endParaRPr b="1" sz="2000">
              <a:latin typeface="Dosis"/>
              <a:ea typeface="Dosis"/>
              <a:cs typeface="Dosis"/>
              <a:sym typeface="Dosis"/>
            </a:endParaRPr>
          </a:p>
          <a:p>
            <a:pPr indent="0" lvl="0" marL="0" rtl="0" algn="just">
              <a:lnSpc>
                <a:spcPct val="115000"/>
              </a:lnSpc>
              <a:spcBef>
                <a:spcPts val="1100"/>
              </a:spcBef>
              <a:spcAft>
                <a:spcPts val="0"/>
              </a:spcAft>
              <a:buSzPts val="1900"/>
              <a:buNone/>
            </a:pPr>
            <a:r>
              <a:rPr lang="en-US" sz="2000">
                <a:latin typeface="Dosis"/>
                <a:ea typeface="Dosis"/>
                <a:cs typeface="Dosis"/>
                <a:sym typeface="Dosis"/>
              </a:rPr>
              <a:t>Nasabah dengan status single dan rentang usia Millennials cenderung memiliki tingkat resiko cukup tinggi dalam gagal bayar pinjaman dengan persentase daripada nasabah yang sudah menikah dan/atau nasabah berusia selain millennials dengan masing-masing persentase 12.53% dan 13.37% di setiap kategori kelasnya.</a:t>
            </a:r>
            <a:endParaRPr sz="2000">
              <a:latin typeface="Dosis"/>
              <a:ea typeface="Dosis"/>
              <a:cs typeface="Dosis"/>
              <a:sym typeface="Dosis"/>
            </a:endParaRPr>
          </a:p>
          <a:p>
            <a:pPr indent="0" lvl="0" marL="0" rtl="0" algn="just">
              <a:lnSpc>
                <a:spcPct val="115000"/>
              </a:lnSpc>
              <a:spcBef>
                <a:spcPts val="1100"/>
              </a:spcBef>
              <a:spcAft>
                <a:spcPts val="1100"/>
              </a:spcAft>
              <a:buSzPts val="1900"/>
              <a:buNone/>
            </a:pPr>
            <a:r>
              <a:t/>
            </a:r>
            <a:endParaRPr sz="2000">
              <a:latin typeface="Dosis"/>
              <a:ea typeface="Dosis"/>
              <a:cs typeface="Dosis"/>
              <a:sym typeface="Dosis"/>
            </a:endParaRPr>
          </a:p>
        </p:txBody>
      </p:sp>
      <p:pic>
        <p:nvPicPr>
          <p:cNvPr id="187" name="Google Shape;187;g24ffd9ee359_0_2"/>
          <p:cNvPicPr preferRelativeResize="0"/>
          <p:nvPr/>
        </p:nvPicPr>
        <p:blipFill rotWithShape="1">
          <a:blip r:embed="rId4">
            <a:alphaModFix/>
          </a:blip>
          <a:srcRect b="0" l="0" r="0" t="0"/>
          <a:stretch/>
        </p:blipFill>
        <p:spPr>
          <a:xfrm>
            <a:off x="604850" y="1665042"/>
            <a:ext cx="4772025" cy="2447925"/>
          </a:xfrm>
          <a:prstGeom prst="rect">
            <a:avLst/>
          </a:prstGeom>
          <a:noFill/>
          <a:ln>
            <a:noFill/>
          </a:ln>
        </p:spPr>
      </p:pic>
      <p:pic>
        <p:nvPicPr>
          <p:cNvPr id="188" name="Google Shape;188;g24ffd9ee359_0_2"/>
          <p:cNvPicPr preferRelativeResize="0"/>
          <p:nvPr/>
        </p:nvPicPr>
        <p:blipFill rotWithShape="1">
          <a:blip r:embed="rId5">
            <a:alphaModFix/>
          </a:blip>
          <a:srcRect b="0" l="0" r="0" t="0"/>
          <a:stretch/>
        </p:blipFill>
        <p:spPr>
          <a:xfrm>
            <a:off x="585800" y="4255542"/>
            <a:ext cx="4810125" cy="214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sp>
        <p:nvSpPr>
          <p:cNvPr id="194" name="Google Shape;194;g24ffd9ee359_0_3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Business Insight</a:t>
            </a:r>
            <a:endParaRPr>
              <a:solidFill>
                <a:schemeClr val="accent4"/>
              </a:solidFill>
            </a:endParaRPr>
          </a:p>
        </p:txBody>
      </p:sp>
      <p:pic>
        <p:nvPicPr>
          <p:cNvPr id="195" name="Google Shape;195;g24ffd9ee359_0_35"/>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196" name="Google Shape;196;g24ffd9ee359_0_35"/>
          <p:cNvSpPr txBox="1"/>
          <p:nvPr>
            <p:ph idx="1" type="body"/>
          </p:nvPr>
        </p:nvSpPr>
        <p:spPr>
          <a:xfrm>
            <a:off x="6612375" y="1517675"/>
            <a:ext cx="4922400" cy="40080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1100"/>
              </a:spcBef>
              <a:spcAft>
                <a:spcPts val="0"/>
              </a:spcAft>
              <a:buSzPts val="1900"/>
              <a:buNone/>
            </a:pPr>
            <a:r>
              <a:rPr b="1" lang="en-US" sz="2000">
                <a:latin typeface="Dosis"/>
                <a:ea typeface="Dosis"/>
                <a:cs typeface="Dosis"/>
                <a:sym typeface="Dosis"/>
              </a:rPr>
              <a:t>4. Collateral</a:t>
            </a:r>
            <a:endParaRPr b="1" sz="2000">
              <a:latin typeface="Dosis"/>
              <a:ea typeface="Dosis"/>
              <a:cs typeface="Dosis"/>
              <a:sym typeface="Dosis"/>
            </a:endParaRPr>
          </a:p>
          <a:p>
            <a:pPr indent="0" lvl="0" marL="0" rtl="0" algn="just">
              <a:lnSpc>
                <a:spcPct val="115000"/>
              </a:lnSpc>
              <a:spcBef>
                <a:spcPts val="1100"/>
              </a:spcBef>
              <a:spcAft>
                <a:spcPts val="0"/>
              </a:spcAft>
              <a:buSzPts val="1900"/>
              <a:buNone/>
            </a:pPr>
            <a:r>
              <a:rPr lang="en-US" sz="2000">
                <a:latin typeface="Dosis"/>
                <a:ea typeface="Dosis"/>
                <a:cs typeface="Dosis"/>
                <a:sym typeface="Dosis"/>
              </a:rPr>
              <a:t>Nasabah yang menyewa rumah cenderung lebih tinggi untuk tingkat risiko gagal bayar pinjaman dengan persentase 12.56% dari pada nasabah yang memiliki rumah pribadi 9% dan juga nasabah yang belum mempunyai rumah pribadi 9.95%. Sehingga dalam hal ini, lembaga pemberi pinjaman tidak disarankan untuk memberikan pinjaman terutama dalam jumlah banyak kepada nasabah dengan kepemilikan rumah menyewa dan tanpa kepemilikan rumah.</a:t>
            </a:r>
            <a:endParaRPr sz="2000">
              <a:latin typeface="Dosis"/>
              <a:ea typeface="Dosis"/>
              <a:cs typeface="Dosis"/>
              <a:sym typeface="Dosis"/>
            </a:endParaRPr>
          </a:p>
          <a:p>
            <a:pPr indent="0" lvl="0" marL="0" rtl="0" algn="just">
              <a:lnSpc>
                <a:spcPct val="115000"/>
              </a:lnSpc>
              <a:spcBef>
                <a:spcPts val="1100"/>
              </a:spcBef>
              <a:spcAft>
                <a:spcPts val="1100"/>
              </a:spcAft>
              <a:buSzPts val="1900"/>
              <a:buNone/>
            </a:pPr>
            <a:r>
              <a:t/>
            </a:r>
            <a:endParaRPr sz="2000">
              <a:latin typeface="Dosis"/>
              <a:ea typeface="Dosis"/>
              <a:cs typeface="Dosis"/>
              <a:sym typeface="Dosis"/>
            </a:endParaRPr>
          </a:p>
        </p:txBody>
      </p:sp>
      <p:pic>
        <p:nvPicPr>
          <p:cNvPr id="197" name="Google Shape;197;g24ffd9ee359_0_35"/>
          <p:cNvPicPr preferRelativeResize="0"/>
          <p:nvPr/>
        </p:nvPicPr>
        <p:blipFill rotWithShape="1">
          <a:blip r:embed="rId4">
            <a:alphaModFix/>
          </a:blip>
          <a:srcRect b="20701" l="27575" r="18436" t="27072"/>
          <a:stretch/>
        </p:blipFill>
        <p:spPr>
          <a:xfrm>
            <a:off x="585800" y="2013999"/>
            <a:ext cx="5533650" cy="301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4ffd9ee359_0_9"/>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Business Insight</a:t>
            </a:r>
            <a:endParaRPr>
              <a:solidFill>
                <a:schemeClr val="accent4"/>
              </a:solidFill>
            </a:endParaRPr>
          </a:p>
        </p:txBody>
      </p:sp>
      <p:pic>
        <p:nvPicPr>
          <p:cNvPr id="204" name="Google Shape;204;g24ffd9ee359_0_9"/>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205" name="Google Shape;205;g24ffd9ee359_0_9"/>
          <p:cNvSpPr txBox="1"/>
          <p:nvPr>
            <p:ph idx="1" type="body"/>
          </p:nvPr>
        </p:nvSpPr>
        <p:spPr>
          <a:xfrm>
            <a:off x="719675" y="1425000"/>
            <a:ext cx="4602000" cy="928200"/>
          </a:xfrm>
          <a:prstGeom prst="rect">
            <a:avLst/>
          </a:prstGeom>
          <a:noFill/>
          <a:ln>
            <a:noFill/>
          </a:ln>
        </p:spPr>
        <p:txBody>
          <a:bodyPr anchorCtr="0" anchor="t" bIns="121900" lIns="121900" spcFirstLastPara="1" rIns="121900" wrap="square" tIns="121900">
            <a:noAutofit/>
          </a:bodyPr>
          <a:lstStyle/>
          <a:p>
            <a:pPr indent="-355600" lvl="0" marL="457200" rtl="0" algn="just">
              <a:lnSpc>
                <a:spcPct val="115000"/>
              </a:lnSpc>
              <a:spcBef>
                <a:spcPts val="1100"/>
              </a:spcBef>
              <a:spcAft>
                <a:spcPts val="0"/>
              </a:spcAft>
              <a:buSzPts val="2000"/>
              <a:buFont typeface="Dosis"/>
              <a:buChar char="●"/>
            </a:pPr>
            <a:r>
              <a:rPr lang="en-US" sz="2000">
                <a:latin typeface="Dosis"/>
                <a:ea typeface="Dosis"/>
                <a:cs typeface="Dosis"/>
                <a:sym typeface="Dosis"/>
              </a:rPr>
              <a:t>Income low lebih berpotensi gagal bayar pinjaman dengan persentase 15.02%.</a:t>
            </a:r>
            <a:endParaRPr sz="2000">
              <a:latin typeface="Dosis"/>
              <a:ea typeface="Dosis"/>
              <a:cs typeface="Dosis"/>
              <a:sym typeface="Dosis"/>
            </a:endParaRPr>
          </a:p>
        </p:txBody>
      </p:sp>
      <p:pic>
        <p:nvPicPr>
          <p:cNvPr id="206" name="Google Shape;206;g24ffd9ee359_0_9"/>
          <p:cNvPicPr preferRelativeResize="0"/>
          <p:nvPr/>
        </p:nvPicPr>
        <p:blipFill rotWithShape="1">
          <a:blip r:embed="rId4">
            <a:alphaModFix/>
          </a:blip>
          <a:srcRect b="0" l="0" r="0" t="0"/>
          <a:stretch/>
        </p:blipFill>
        <p:spPr>
          <a:xfrm>
            <a:off x="1299200" y="2249188"/>
            <a:ext cx="4120325" cy="1867487"/>
          </a:xfrm>
          <a:prstGeom prst="rect">
            <a:avLst/>
          </a:prstGeom>
          <a:noFill/>
          <a:ln>
            <a:noFill/>
          </a:ln>
        </p:spPr>
      </p:pic>
      <p:pic>
        <p:nvPicPr>
          <p:cNvPr id="207" name="Google Shape;207;g24ffd9ee359_0_9"/>
          <p:cNvPicPr preferRelativeResize="0"/>
          <p:nvPr/>
        </p:nvPicPr>
        <p:blipFill rotWithShape="1">
          <a:blip r:embed="rId5">
            <a:alphaModFix/>
          </a:blip>
          <a:srcRect b="0" l="0" r="0" t="0"/>
          <a:stretch/>
        </p:blipFill>
        <p:spPr>
          <a:xfrm>
            <a:off x="7379950" y="2156625"/>
            <a:ext cx="4120324" cy="2052631"/>
          </a:xfrm>
          <a:prstGeom prst="rect">
            <a:avLst/>
          </a:prstGeom>
          <a:noFill/>
          <a:ln>
            <a:noFill/>
          </a:ln>
        </p:spPr>
      </p:pic>
      <p:pic>
        <p:nvPicPr>
          <p:cNvPr id="208" name="Google Shape;208;g24ffd9ee359_0_9"/>
          <p:cNvPicPr preferRelativeResize="0"/>
          <p:nvPr/>
        </p:nvPicPr>
        <p:blipFill rotWithShape="1">
          <a:blip r:embed="rId6">
            <a:alphaModFix/>
          </a:blip>
          <a:srcRect b="13374" l="0" r="0" t="0"/>
          <a:stretch/>
        </p:blipFill>
        <p:spPr>
          <a:xfrm>
            <a:off x="1299200" y="4871800"/>
            <a:ext cx="4120325" cy="1830980"/>
          </a:xfrm>
          <a:prstGeom prst="rect">
            <a:avLst/>
          </a:prstGeom>
          <a:noFill/>
          <a:ln>
            <a:noFill/>
          </a:ln>
        </p:spPr>
      </p:pic>
      <p:pic>
        <p:nvPicPr>
          <p:cNvPr id="209" name="Google Shape;209;g24ffd9ee359_0_9"/>
          <p:cNvPicPr preferRelativeResize="0"/>
          <p:nvPr/>
        </p:nvPicPr>
        <p:blipFill rotWithShape="1">
          <a:blip r:embed="rId7">
            <a:alphaModFix/>
          </a:blip>
          <a:srcRect b="6620" l="0" r="0" t="0"/>
          <a:stretch/>
        </p:blipFill>
        <p:spPr>
          <a:xfrm>
            <a:off x="7379950" y="4820112"/>
            <a:ext cx="4120325" cy="1934350"/>
          </a:xfrm>
          <a:prstGeom prst="rect">
            <a:avLst/>
          </a:prstGeom>
          <a:noFill/>
          <a:ln>
            <a:noFill/>
          </a:ln>
        </p:spPr>
      </p:pic>
      <p:sp>
        <p:nvSpPr>
          <p:cNvPr id="210" name="Google Shape;210;g24ffd9ee359_0_9"/>
          <p:cNvSpPr txBox="1"/>
          <p:nvPr/>
        </p:nvSpPr>
        <p:spPr>
          <a:xfrm>
            <a:off x="6849375" y="1425000"/>
            <a:ext cx="4812300" cy="8466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15000"/>
              </a:lnSpc>
              <a:spcBef>
                <a:spcPts val="110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Pada Experience, semakin lama/tinggi, semakin kecil potensi gagal bayar</a:t>
            </a:r>
            <a:endParaRPr b="0" i="0" sz="2000" u="none" cap="none" strike="noStrike">
              <a:solidFill>
                <a:schemeClr val="dk1"/>
              </a:solidFill>
              <a:latin typeface="Dosis"/>
              <a:ea typeface="Dosis"/>
              <a:cs typeface="Dosis"/>
              <a:sym typeface="Dosis"/>
            </a:endParaRPr>
          </a:p>
        </p:txBody>
      </p:sp>
      <p:sp>
        <p:nvSpPr>
          <p:cNvPr id="211" name="Google Shape;211;g24ffd9ee359_0_9"/>
          <p:cNvSpPr txBox="1"/>
          <p:nvPr/>
        </p:nvSpPr>
        <p:spPr>
          <a:xfrm>
            <a:off x="719675" y="4116675"/>
            <a:ext cx="4602000" cy="8466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15000"/>
              </a:lnSpc>
              <a:spcBef>
                <a:spcPts val="110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Millennials memiliki risiko tertinggi dalam kegagalan bayar</a:t>
            </a:r>
            <a:endParaRPr b="0" i="0" sz="1400" u="none" cap="none" strike="noStrike">
              <a:solidFill>
                <a:srgbClr val="000000"/>
              </a:solidFill>
              <a:latin typeface="Arial"/>
              <a:ea typeface="Arial"/>
              <a:cs typeface="Arial"/>
              <a:sym typeface="Arial"/>
            </a:endParaRPr>
          </a:p>
        </p:txBody>
      </p:sp>
      <p:sp>
        <p:nvSpPr>
          <p:cNvPr id="212" name="Google Shape;212;g24ffd9ee359_0_9"/>
          <p:cNvSpPr txBox="1"/>
          <p:nvPr/>
        </p:nvSpPr>
        <p:spPr>
          <a:xfrm>
            <a:off x="6849375" y="4116675"/>
            <a:ext cx="4812300" cy="8466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15000"/>
              </a:lnSpc>
              <a:spcBef>
                <a:spcPts val="110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Nasabah dengan current job rendah atau junior lebih tinggi potensi gagal bayarnya.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952f716172_0_0"/>
          <p:cNvSpPr txBox="1"/>
          <p:nvPr/>
        </p:nvSpPr>
        <p:spPr>
          <a:xfrm>
            <a:off x="160925" y="2648100"/>
            <a:ext cx="5373300" cy="15618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i="0" lang="en-US" sz="4700" u="none" cap="none" strike="noStrike">
                <a:solidFill>
                  <a:schemeClr val="lt1"/>
                </a:solidFill>
                <a:latin typeface="Montserrat"/>
                <a:ea typeface="Montserrat"/>
                <a:cs typeface="Montserrat"/>
                <a:sym typeface="Montserrat"/>
              </a:rPr>
              <a:t>Data Pre-Processing</a:t>
            </a:r>
            <a:endParaRPr b="1" i="0" sz="4700" u="none" cap="none" strike="noStrike">
              <a:solidFill>
                <a:schemeClr val="lt1"/>
              </a:solidFill>
              <a:latin typeface="Montserrat"/>
              <a:ea typeface="Montserrat"/>
              <a:cs typeface="Montserrat"/>
              <a:sym typeface="Montserrat"/>
            </a:endParaRPr>
          </a:p>
        </p:txBody>
      </p:sp>
      <p:sp>
        <p:nvSpPr>
          <p:cNvPr id="219" name="Google Shape;219;g2952f716172_0_0"/>
          <p:cNvSpPr txBox="1"/>
          <p:nvPr/>
        </p:nvSpPr>
        <p:spPr>
          <a:xfrm>
            <a:off x="6304725" y="2882550"/>
            <a:ext cx="5373300" cy="10929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Feature Engineering</a:t>
            </a:r>
            <a:endParaRPr b="1" i="0" sz="3200" u="none" cap="none" strike="noStrike">
              <a:solidFill>
                <a:srgbClr val="0198A3"/>
              </a:solidFill>
              <a:latin typeface="Montserrat"/>
              <a:ea typeface="Montserrat"/>
              <a:cs typeface="Montserrat"/>
              <a:sym typeface="Montserrat"/>
            </a:endParaRPr>
          </a:p>
        </p:txBody>
      </p:sp>
      <p:pic>
        <p:nvPicPr>
          <p:cNvPr id="220" name="Google Shape;220;g2952f716172_0_0"/>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2952f716172_0_21"/>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227" name="Google Shape;227;g2952f716172_0_21"/>
          <p:cNvSpPr txBox="1"/>
          <p:nvPr/>
        </p:nvSpPr>
        <p:spPr>
          <a:xfrm>
            <a:off x="585800" y="2506775"/>
            <a:ext cx="5383200" cy="148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1900" u="none" cap="none" strike="noStrike">
                <a:solidFill>
                  <a:schemeClr val="dk1"/>
                </a:solidFill>
                <a:latin typeface="Dosis"/>
                <a:ea typeface="Dosis"/>
                <a:cs typeface="Dosis"/>
                <a:sym typeface="Dosis"/>
              </a:rPr>
              <a:t>2.       Handle outliers</a:t>
            </a:r>
            <a:endParaRPr b="1" i="0" sz="1900" u="none" cap="none" strike="noStrike">
              <a:solidFill>
                <a:schemeClr val="dk1"/>
              </a:solidFill>
              <a:latin typeface="Dosis"/>
              <a:ea typeface="Dosis"/>
              <a:cs typeface="Dosis"/>
              <a:sym typeface="Dosis"/>
            </a:endParaRPr>
          </a:p>
          <a:p>
            <a:pPr indent="-349250" lvl="0" marL="914400" marR="0" rtl="0" algn="l">
              <a:lnSpc>
                <a:spcPct val="115000"/>
              </a:lnSpc>
              <a:spcBef>
                <a:spcPts val="0"/>
              </a:spcBef>
              <a:spcAft>
                <a:spcPts val="0"/>
              </a:spcAft>
              <a:buClr>
                <a:schemeClr val="dk1"/>
              </a:buClr>
              <a:buSzPts val="1900"/>
              <a:buFont typeface="Dosis Medium"/>
              <a:buChar char="●"/>
            </a:pPr>
            <a:r>
              <a:rPr b="0" i="0" lang="en-US" sz="1900" u="none" cap="none" strike="noStrike">
                <a:solidFill>
                  <a:schemeClr val="dk1"/>
                </a:solidFill>
                <a:latin typeface="Dosis Medium"/>
                <a:ea typeface="Dosis Medium"/>
                <a:cs typeface="Dosis Medium"/>
                <a:sym typeface="Dosis Medium"/>
              </a:rPr>
              <a:t>Pada kolom data numerik:  ‘Income’ , ‘Age’ ,‘Experience’, ‘Current_House_Yrs’, dan ‘Current_Job_Yrs’ tidak ditemukan outliers.</a:t>
            </a:r>
            <a:endParaRPr b="0" i="0" sz="1900" u="none" cap="none" strike="noStrike">
              <a:solidFill>
                <a:schemeClr val="dk1"/>
              </a:solidFill>
              <a:latin typeface="Dosis Medium"/>
              <a:ea typeface="Dosis Medium"/>
              <a:cs typeface="Dosis Medium"/>
              <a:sym typeface="Dosis Medium"/>
            </a:endParaRPr>
          </a:p>
        </p:txBody>
      </p:sp>
      <p:sp>
        <p:nvSpPr>
          <p:cNvPr id="228" name="Google Shape;228;g2952f716172_0_21"/>
          <p:cNvSpPr txBox="1"/>
          <p:nvPr/>
        </p:nvSpPr>
        <p:spPr>
          <a:xfrm>
            <a:off x="585800" y="1356875"/>
            <a:ext cx="6126300" cy="11499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15000"/>
              </a:lnSpc>
              <a:spcBef>
                <a:spcPts val="0"/>
              </a:spcBef>
              <a:spcAft>
                <a:spcPts val="0"/>
              </a:spcAft>
              <a:buClr>
                <a:schemeClr val="dk1"/>
              </a:buClr>
              <a:buSzPts val="1900"/>
              <a:buFont typeface="Dosis"/>
              <a:buAutoNum type="arabicPeriod"/>
            </a:pPr>
            <a:r>
              <a:rPr b="1" i="0" lang="en-US" sz="1900" u="none" cap="none" strike="noStrike">
                <a:solidFill>
                  <a:schemeClr val="dk1"/>
                </a:solidFill>
                <a:latin typeface="Dosis"/>
                <a:ea typeface="Dosis"/>
                <a:cs typeface="Dosis"/>
                <a:sym typeface="Dosis"/>
              </a:rPr>
              <a:t>Handle duplicate data</a:t>
            </a:r>
            <a:endParaRPr b="1" i="0" sz="1900" u="none" cap="none" strike="noStrike">
              <a:solidFill>
                <a:schemeClr val="dk1"/>
              </a:solidFill>
              <a:latin typeface="Dosis"/>
              <a:ea typeface="Dosis"/>
              <a:cs typeface="Dosis"/>
              <a:sym typeface="Dosis"/>
            </a:endParaRPr>
          </a:p>
          <a:p>
            <a:pPr indent="-349250" lvl="0" marL="914400" marR="0" rtl="0" algn="l">
              <a:lnSpc>
                <a:spcPct val="115000"/>
              </a:lnSpc>
              <a:spcBef>
                <a:spcPts val="0"/>
              </a:spcBef>
              <a:spcAft>
                <a:spcPts val="0"/>
              </a:spcAft>
              <a:buClr>
                <a:schemeClr val="dk1"/>
              </a:buClr>
              <a:buSzPts val="1900"/>
              <a:buFont typeface="Dosis Medium"/>
              <a:buChar char="●"/>
            </a:pPr>
            <a:r>
              <a:rPr b="0" i="0" lang="en-US" sz="1900" u="none" cap="none" strike="noStrike">
                <a:solidFill>
                  <a:schemeClr val="dk1"/>
                </a:solidFill>
                <a:latin typeface="Dosis Medium"/>
                <a:ea typeface="Dosis Medium"/>
                <a:cs typeface="Dosis Medium"/>
                <a:sym typeface="Dosis Medium"/>
              </a:rPr>
              <a:t>Menghapus kolom ID (before: 252000 data)</a:t>
            </a:r>
            <a:endParaRPr b="0" i="0" sz="1900" u="none" cap="none" strike="noStrike">
              <a:solidFill>
                <a:schemeClr val="dk1"/>
              </a:solidFill>
              <a:latin typeface="Dosis Medium"/>
              <a:ea typeface="Dosis Medium"/>
              <a:cs typeface="Dosis Medium"/>
              <a:sym typeface="Dosis Medium"/>
            </a:endParaRPr>
          </a:p>
          <a:p>
            <a:pPr indent="-349250" lvl="0" marL="914400" marR="0" rtl="0" algn="l">
              <a:lnSpc>
                <a:spcPct val="115000"/>
              </a:lnSpc>
              <a:spcBef>
                <a:spcPts val="0"/>
              </a:spcBef>
              <a:spcAft>
                <a:spcPts val="0"/>
              </a:spcAft>
              <a:buClr>
                <a:schemeClr val="dk1"/>
              </a:buClr>
              <a:buSzPts val="1900"/>
              <a:buFont typeface="Dosis Medium"/>
              <a:buChar char="●"/>
            </a:pPr>
            <a:r>
              <a:rPr b="0" i="0" lang="en-US" sz="1900" u="none" cap="none" strike="noStrike">
                <a:solidFill>
                  <a:schemeClr val="dk1"/>
                </a:solidFill>
                <a:latin typeface="Dosis Medium"/>
                <a:ea typeface="Dosis Medium"/>
                <a:cs typeface="Dosis Medium"/>
                <a:sym typeface="Dosis Medium"/>
              </a:rPr>
              <a:t>Drop data duplicate (after: 252000 data)</a:t>
            </a:r>
            <a:endParaRPr b="0" i="0" sz="1400" u="none" cap="none" strike="noStrike">
              <a:solidFill>
                <a:srgbClr val="000000"/>
              </a:solidFill>
              <a:latin typeface="Arial"/>
              <a:ea typeface="Arial"/>
              <a:cs typeface="Arial"/>
              <a:sym typeface="Arial"/>
            </a:endParaRPr>
          </a:p>
        </p:txBody>
      </p:sp>
      <p:sp>
        <p:nvSpPr>
          <p:cNvPr id="229" name="Google Shape;229;g2952f716172_0_2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Data Cleansing</a:t>
            </a:r>
            <a:endParaRPr>
              <a:solidFill>
                <a:srgbClr val="0198A3"/>
              </a:solidFill>
            </a:endParaRPr>
          </a:p>
        </p:txBody>
      </p:sp>
      <p:pic>
        <p:nvPicPr>
          <p:cNvPr id="230" name="Google Shape;230;g2952f716172_0_21"/>
          <p:cNvPicPr preferRelativeResize="0"/>
          <p:nvPr/>
        </p:nvPicPr>
        <p:blipFill rotWithShape="1">
          <a:blip r:embed="rId4">
            <a:alphaModFix/>
          </a:blip>
          <a:srcRect b="0" l="0" r="0" t="0"/>
          <a:stretch/>
        </p:blipFill>
        <p:spPr>
          <a:xfrm>
            <a:off x="1344677" y="3992975"/>
            <a:ext cx="3865439" cy="2865025"/>
          </a:xfrm>
          <a:prstGeom prst="rect">
            <a:avLst/>
          </a:prstGeom>
          <a:noFill/>
          <a:ln>
            <a:noFill/>
          </a:ln>
        </p:spPr>
      </p:pic>
      <p:sp>
        <p:nvSpPr>
          <p:cNvPr id="231" name="Google Shape;231;g2952f716172_0_21"/>
          <p:cNvSpPr txBox="1"/>
          <p:nvPr>
            <p:ph idx="1" type="body"/>
          </p:nvPr>
        </p:nvSpPr>
        <p:spPr>
          <a:xfrm>
            <a:off x="5969000" y="1356875"/>
            <a:ext cx="5492700" cy="5038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b="1" lang="en-US">
                <a:latin typeface="Dosis"/>
                <a:ea typeface="Dosis"/>
                <a:cs typeface="Dosis"/>
                <a:sym typeface="Dosis"/>
              </a:rPr>
              <a:t>3. Feature Transformation</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Normalisasi pada kolom ‘Current_House_Yrs’ dan </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Transformasi data kategori pada kolom 'Married/Single', 'Profession_Group', 'Age_Group', 'Income_Group', 'Experience_Group', 'CURRENT_JOB_Group', 'State_Zone', 'City_State' menggunakan OrdinalEncoder</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Hasil Normalisasi dan Transformasi digabungkan dengan kolom ‘Risk_Flag’ </a:t>
            </a:r>
            <a:endParaRPr>
              <a:latin typeface="Dosis Medium"/>
              <a:ea typeface="Dosis Medium"/>
              <a:cs typeface="Dosis Medium"/>
              <a:sym typeface="Dosis Medium"/>
            </a:endParaRPr>
          </a:p>
          <a:p>
            <a:pPr indent="0" lvl="0" marL="457200" rtl="0" algn="l">
              <a:lnSpc>
                <a:spcPct val="115000"/>
              </a:lnSpc>
              <a:spcBef>
                <a:spcPts val="0"/>
              </a:spcBef>
              <a:spcAft>
                <a:spcPts val="0"/>
              </a:spcAft>
              <a:buSzPts val="1900"/>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973c39f0d8_1_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Data Cleansing</a:t>
            </a:r>
            <a:endParaRPr>
              <a:solidFill>
                <a:srgbClr val="0198A3"/>
              </a:solidFill>
            </a:endParaRPr>
          </a:p>
        </p:txBody>
      </p:sp>
      <p:sp>
        <p:nvSpPr>
          <p:cNvPr id="238" name="Google Shape;238;g2973c39f0d8_1_4"/>
          <p:cNvSpPr txBox="1"/>
          <p:nvPr>
            <p:ph idx="1" type="body"/>
          </p:nvPr>
        </p:nvSpPr>
        <p:spPr>
          <a:xfrm>
            <a:off x="585800" y="1300950"/>
            <a:ext cx="5053800" cy="5038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t/>
            </a:r>
            <a:endParaRPr b="1">
              <a:latin typeface="Dosis"/>
              <a:ea typeface="Dosis"/>
              <a:cs typeface="Dosis"/>
              <a:sym typeface="Dosis"/>
            </a:endParaRPr>
          </a:p>
          <a:p>
            <a:pPr indent="0" lvl="0" marL="0" rtl="0" algn="l">
              <a:lnSpc>
                <a:spcPct val="115000"/>
              </a:lnSpc>
              <a:spcBef>
                <a:spcPts val="0"/>
              </a:spcBef>
              <a:spcAft>
                <a:spcPts val="0"/>
              </a:spcAft>
              <a:buSzPts val="1900"/>
              <a:buNone/>
            </a:pPr>
            <a:r>
              <a:rPr b="1" lang="en-US">
                <a:latin typeface="Dosis"/>
                <a:ea typeface="Dosis"/>
                <a:cs typeface="Dosis"/>
                <a:sym typeface="Dosis"/>
              </a:rPr>
              <a:t>4.	Feature Encoding</a:t>
            </a:r>
            <a:endParaRPr b="1">
              <a:latin typeface="Dosis"/>
              <a:ea typeface="Dosis"/>
              <a:cs typeface="Dosis"/>
              <a:sym typeface="Dosis"/>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Ordinal Encoding:  'Married/Single', 'Profession_Group', 'Age_Group', 'Income_Group', 'Experience_Group', 'CURRENT_JOB_Group', 'State_Zone', 'City_State' </a:t>
            </a:r>
            <a:endParaRPr>
              <a:latin typeface="Dosis Medium"/>
              <a:ea typeface="Dosis Medium"/>
              <a:cs typeface="Dosis Medium"/>
              <a:sym typeface="Dosis Medium"/>
            </a:endParaRPr>
          </a:p>
          <a:p>
            <a:pPr indent="0" lvl="0" marL="0" rtl="0" algn="l">
              <a:lnSpc>
                <a:spcPct val="115000"/>
              </a:lnSpc>
              <a:spcBef>
                <a:spcPts val="0"/>
              </a:spcBef>
              <a:spcAft>
                <a:spcPts val="0"/>
              </a:spcAft>
              <a:buSzPts val="1900"/>
              <a:buNone/>
            </a:pPr>
            <a:r>
              <a:rPr b="1" lang="en-US">
                <a:latin typeface="Dosis"/>
                <a:ea typeface="Dosis"/>
                <a:cs typeface="Dosis"/>
                <a:sym typeface="Dosis"/>
              </a:rPr>
              <a:t>5.	Handle Class Imbalance</a:t>
            </a:r>
            <a:endParaRPr b="1">
              <a:latin typeface="Dosis"/>
              <a:ea typeface="Dosis"/>
              <a:cs typeface="Dosis"/>
              <a:sym typeface="Dosis"/>
            </a:endParaRPr>
          </a:p>
          <a:p>
            <a:pPr indent="0" lvl="0" marL="457200" rtl="0" algn="l">
              <a:lnSpc>
                <a:spcPct val="115000"/>
              </a:lnSpc>
              <a:spcBef>
                <a:spcPts val="0"/>
              </a:spcBef>
              <a:spcAft>
                <a:spcPts val="0"/>
              </a:spcAft>
              <a:buSzPts val="1900"/>
              <a:buNone/>
            </a:pPr>
            <a:r>
              <a:rPr lang="en-US">
                <a:latin typeface="Dosis Medium"/>
                <a:ea typeface="Dosis Medium"/>
                <a:cs typeface="Dosis Medium"/>
                <a:sym typeface="Dosis Medium"/>
              </a:rPr>
              <a:t>Metode: Oversampling dengan menggunakan  SMOTE</a:t>
            </a:r>
            <a:endParaRPr>
              <a:latin typeface="Dosis Medium"/>
              <a:ea typeface="Dosis Medium"/>
              <a:cs typeface="Dosis Medium"/>
              <a:sym typeface="Dosis Medium"/>
            </a:endParaRPr>
          </a:p>
        </p:txBody>
      </p:sp>
      <p:pic>
        <p:nvPicPr>
          <p:cNvPr id="239" name="Google Shape;239;g2973c39f0d8_1_4"/>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240" name="Google Shape;240;g2973c39f0d8_1_4"/>
          <p:cNvPicPr preferRelativeResize="0"/>
          <p:nvPr/>
        </p:nvPicPr>
        <p:blipFill rotWithShape="1">
          <a:blip r:embed="rId4">
            <a:alphaModFix/>
          </a:blip>
          <a:srcRect b="0" l="0" r="0" t="0"/>
          <a:stretch/>
        </p:blipFill>
        <p:spPr>
          <a:xfrm>
            <a:off x="6112550" y="1651825"/>
            <a:ext cx="5664150" cy="314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952f716172_0_3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Feature Engineering</a:t>
            </a:r>
            <a:endParaRPr>
              <a:solidFill>
                <a:srgbClr val="0198A3"/>
              </a:solidFill>
            </a:endParaRPr>
          </a:p>
        </p:txBody>
      </p:sp>
      <p:sp>
        <p:nvSpPr>
          <p:cNvPr id="247" name="Google Shape;247;g2952f716172_0_32"/>
          <p:cNvSpPr txBox="1"/>
          <p:nvPr>
            <p:ph idx="1" type="body"/>
          </p:nvPr>
        </p:nvSpPr>
        <p:spPr>
          <a:xfrm>
            <a:off x="415600" y="1536624"/>
            <a:ext cx="11360700" cy="5160000"/>
          </a:xfrm>
          <a:prstGeom prst="rect">
            <a:avLst/>
          </a:prstGeom>
          <a:noFill/>
          <a:ln>
            <a:noFill/>
          </a:ln>
        </p:spPr>
        <p:txBody>
          <a:bodyPr anchorCtr="0" anchor="t" bIns="121900" lIns="121900" spcFirstLastPara="1" rIns="121900" wrap="square" tIns="121900">
            <a:normAutofit lnSpcReduction="20000"/>
          </a:bodyPr>
          <a:lstStyle/>
          <a:p>
            <a:pPr indent="-349250" lvl="0" marL="457200" rtl="0" algn="l">
              <a:lnSpc>
                <a:spcPct val="115000"/>
              </a:lnSpc>
              <a:spcBef>
                <a:spcPts val="0"/>
              </a:spcBef>
              <a:spcAft>
                <a:spcPts val="0"/>
              </a:spcAft>
              <a:buSzPts val="1900"/>
              <a:buAutoNum type="arabicPeriod"/>
            </a:pPr>
            <a:r>
              <a:rPr b="1" lang="en-US"/>
              <a:t>Feature Selection</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0" lvl="0" marL="457200" rtl="0" algn="l">
              <a:lnSpc>
                <a:spcPct val="115000"/>
              </a:lnSpc>
              <a:spcBef>
                <a:spcPts val="0"/>
              </a:spcBef>
              <a:spcAft>
                <a:spcPts val="0"/>
              </a:spcAft>
              <a:buSzPts val="1900"/>
              <a:buNone/>
            </a:pPr>
            <a:r>
              <a:t/>
            </a:r>
            <a:endParaRPr b="1"/>
          </a:p>
          <a:p>
            <a:pPr indent="-349250" lvl="0" marL="914400" rtl="0" algn="just">
              <a:lnSpc>
                <a:spcPct val="115000"/>
              </a:lnSpc>
              <a:spcBef>
                <a:spcPts val="0"/>
              </a:spcBef>
              <a:spcAft>
                <a:spcPts val="0"/>
              </a:spcAft>
              <a:buSzPts val="1900"/>
              <a:buFont typeface="Dosis Medium"/>
              <a:buAutoNum type="arabicPeriod"/>
            </a:pPr>
            <a:r>
              <a:rPr lang="en-US">
                <a:latin typeface="Dosis Medium"/>
                <a:ea typeface="Dosis Medium"/>
                <a:cs typeface="Dosis Medium"/>
                <a:sym typeface="Dosis Medium"/>
              </a:rPr>
              <a:t>Feature CURRENT_JOB_Group, Experience_Group, Car_Ownership, House_Ownership, feature Married/Single harus dipertahankan ketika melakukan modeling</a:t>
            </a:r>
            <a:endParaRPr>
              <a:latin typeface="Dosis Medium"/>
              <a:ea typeface="Dosis Medium"/>
              <a:cs typeface="Dosis Medium"/>
              <a:sym typeface="Dosis Medium"/>
            </a:endParaRPr>
          </a:p>
          <a:p>
            <a:pPr indent="-349250" lvl="0" marL="914400" rtl="0" algn="just">
              <a:lnSpc>
                <a:spcPct val="115000"/>
              </a:lnSpc>
              <a:spcBef>
                <a:spcPts val="0"/>
              </a:spcBef>
              <a:spcAft>
                <a:spcPts val="0"/>
              </a:spcAft>
              <a:buSzPts val="1900"/>
              <a:buFont typeface="Dosis Medium"/>
              <a:buAutoNum type="arabicPeriod"/>
            </a:pPr>
            <a:r>
              <a:rPr lang="en-US">
                <a:latin typeface="Dosis Medium"/>
                <a:ea typeface="Dosis Medium"/>
                <a:cs typeface="Dosis Medium"/>
                <a:sym typeface="Dosis Medium"/>
              </a:rPr>
              <a:t>Adapun feature yang nilai korelasinya rendah bisa di drop untuk menhindari kompleksitas feature saat modeling. Namun pertimbangkan juga fetaure lainnya untuk menghindari underfitting.</a:t>
            </a:r>
            <a:endParaRPr>
              <a:latin typeface="Dosis Medium"/>
              <a:ea typeface="Dosis Medium"/>
              <a:cs typeface="Dosis Medium"/>
              <a:sym typeface="Dosis Medium"/>
            </a:endParaRPr>
          </a:p>
          <a:p>
            <a:pPr indent="-349250" lvl="0" marL="914400" rtl="0" algn="just">
              <a:lnSpc>
                <a:spcPct val="115000"/>
              </a:lnSpc>
              <a:spcBef>
                <a:spcPts val="0"/>
              </a:spcBef>
              <a:spcAft>
                <a:spcPts val="1000"/>
              </a:spcAft>
              <a:buSzPts val="1900"/>
              <a:buFont typeface="Dosis Medium"/>
              <a:buAutoNum type="arabicPeriod"/>
            </a:pPr>
            <a:r>
              <a:rPr lang="en-US">
                <a:latin typeface="Dosis Medium"/>
                <a:ea typeface="Dosis Medium"/>
                <a:cs typeface="Dosis Medium"/>
                <a:sym typeface="Dosis Medium"/>
              </a:rPr>
              <a:t>Feature City_Group dengan State_Zone memiliki nilai korelasi yang tinggi atau redundan, maka salah satu dari feature tersebut harus dihapus.</a:t>
            </a:r>
            <a:endParaRPr sz="2600">
              <a:latin typeface="Dosis Medium"/>
              <a:ea typeface="Dosis Medium"/>
              <a:cs typeface="Dosis Medium"/>
              <a:sym typeface="Dosis Medium"/>
            </a:endParaRPr>
          </a:p>
        </p:txBody>
      </p:sp>
      <p:pic>
        <p:nvPicPr>
          <p:cNvPr id="248" name="Google Shape;248;g2952f716172_0_32"/>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249" name="Google Shape;249;g2952f716172_0_32"/>
          <p:cNvPicPr preferRelativeResize="0"/>
          <p:nvPr/>
        </p:nvPicPr>
        <p:blipFill rotWithShape="1">
          <a:blip r:embed="rId4">
            <a:alphaModFix/>
          </a:blip>
          <a:srcRect b="0" l="0" r="0" t="0"/>
          <a:stretch/>
        </p:blipFill>
        <p:spPr>
          <a:xfrm>
            <a:off x="1178666" y="2012525"/>
            <a:ext cx="3266800" cy="2573350"/>
          </a:xfrm>
          <a:prstGeom prst="rect">
            <a:avLst/>
          </a:prstGeom>
          <a:noFill/>
          <a:ln>
            <a:noFill/>
          </a:ln>
        </p:spPr>
      </p:pic>
      <p:pic>
        <p:nvPicPr>
          <p:cNvPr id="250" name="Google Shape;250;g2952f716172_0_32"/>
          <p:cNvPicPr preferRelativeResize="0"/>
          <p:nvPr/>
        </p:nvPicPr>
        <p:blipFill rotWithShape="1">
          <a:blip r:embed="rId5">
            <a:alphaModFix/>
          </a:blip>
          <a:srcRect b="0" l="0" r="0" t="0"/>
          <a:stretch/>
        </p:blipFill>
        <p:spPr>
          <a:xfrm>
            <a:off x="4755073" y="2012523"/>
            <a:ext cx="3984284" cy="257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952f716172_0_1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Feature Engineering</a:t>
            </a:r>
            <a:endParaRPr>
              <a:solidFill>
                <a:srgbClr val="0198A3"/>
              </a:solidFill>
            </a:endParaRPr>
          </a:p>
        </p:txBody>
      </p:sp>
      <p:sp>
        <p:nvSpPr>
          <p:cNvPr id="257" name="Google Shape;257;g2952f716172_0_14"/>
          <p:cNvSpPr txBox="1"/>
          <p:nvPr>
            <p:ph idx="1" type="body"/>
          </p:nvPr>
        </p:nvSpPr>
        <p:spPr>
          <a:xfrm>
            <a:off x="415600" y="1536624"/>
            <a:ext cx="11360700" cy="5099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b="1" lang="en-US">
                <a:latin typeface="Dosis"/>
                <a:ea typeface="Dosis"/>
                <a:cs typeface="Dosis"/>
                <a:sym typeface="Dosis"/>
              </a:rPr>
              <a:t>2.	Feature Extraction</a:t>
            </a:r>
            <a:endParaRPr b="1">
              <a:latin typeface="Dosis"/>
              <a:ea typeface="Dosis"/>
              <a:cs typeface="Dosis"/>
              <a:sym typeface="Dosis"/>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Pembuatan kolom data baru dengan kombinasi data City_Group dan State_Zone</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Pembuatan kolom data baru bernama “Asset” dengan data status kepemilikan rumah dan mobil</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Pembuatan kolom data baru bernama “Age_Married” dengan tolak ukur data Married/Single dan Age_Group</a:t>
            </a:r>
            <a:endParaRPr>
              <a:latin typeface="Dosis Medium"/>
              <a:ea typeface="Dosis Medium"/>
              <a:cs typeface="Dosis Medium"/>
              <a:sym typeface="Dosis Medium"/>
            </a:endParaRPr>
          </a:p>
          <a:p>
            <a:pPr indent="0" lvl="0" marL="1371600" rtl="0" algn="l">
              <a:lnSpc>
                <a:spcPct val="115000"/>
              </a:lnSpc>
              <a:spcBef>
                <a:spcPts val="0"/>
              </a:spcBef>
              <a:spcAft>
                <a:spcPts val="0"/>
              </a:spcAft>
              <a:buSzPts val="1900"/>
              <a:buNone/>
            </a:pPr>
            <a:r>
              <a:t/>
            </a:r>
            <a:endParaRPr>
              <a:latin typeface="Dosis Medium"/>
              <a:ea typeface="Dosis Medium"/>
              <a:cs typeface="Dosis Medium"/>
              <a:sym typeface="Dosis Medium"/>
            </a:endParaRPr>
          </a:p>
          <a:p>
            <a:pPr indent="0" lvl="0" marL="0" rtl="0" algn="l">
              <a:lnSpc>
                <a:spcPct val="115000"/>
              </a:lnSpc>
              <a:spcBef>
                <a:spcPts val="0"/>
              </a:spcBef>
              <a:spcAft>
                <a:spcPts val="0"/>
              </a:spcAft>
              <a:buSzPts val="1900"/>
              <a:buNone/>
            </a:pPr>
            <a:r>
              <a:rPr b="1" lang="en-US">
                <a:latin typeface="Dosis"/>
                <a:ea typeface="Dosis"/>
                <a:cs typeface="Dosis"/>
                <a:sym typeface="Dosis"/>
              </a:rPr>
              <a:t>3.	Feature Tambahan</a:t>
            </a:r>
            <a:endParaRPr b="1">
              <a:latin typeface="Dosis"/>
              <a:ea typeface="Dosis"/>
              <a:cs typeface="Dosis"/>
              <a:sym typeface="Dosis"/>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Pendidikan: tingkat pendidikan bisa berhubungan dengan jenis pekerjaan dan tingkat pendapatan seseorang.</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Kepemilikan Asuransi: Kepemilikan asuransi dapat menunjukkan tingkat kehati-hatian dan perencanaan keuangan seseorang.</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Jumlah Tanggungan: Jumlah orang yang bergantung pada pendapatan seseorang (misalnya, jumlah anak atau anggota keluarga lainnya) bisa mempengaruhi kemampuan mereka untuk membayar hutang.</a:t>
            </a:r>
            <a:endParaRPr>
              <a:latin typeface="Dosis Medium"/>
              <a:ea typeface="Dosis Medium"/>
              <a:cs typeface="Dosis Medium"/>
              <a:sym typeface="Dosis Medium"/>
            </a:endParaRPr>
          </a:p>
          <a:p>
            <a:pPr indent="-349250" lvl="0" marL="914400" rtl="0" algn="l">
              <a:lnSpc>
                <a:spcPct val="115000"/>
              </a:lnSpc>
              <a:spcBef>
                <a:spcPts val="0"/>
              </a:spcBef>
              <a:spcAft>
                <a:spcPts val="0"/>
              </a:spcAft>
              <a:buSzPts val="1900"/>
              <a:buFont typeface="Dosis Medium"/>
              <a:buChar char="●"/>
            </a:pPr>
            <a:r>
              <a:rPr lang="en-US">
                <a:latin typeface="Dosis Medium"/>
                <a:ea typeface="Dosis Medium"/>
                <a:cs typeface="Dosis Medium"/>
                <a:sym typeface="Dosis Medium"/>
              </a:rPr>
              <a:t>Jumlah Pinjaman: Jumlah total pinjaman yang masih harus dibayar oleh peminjam.</a:t>
            </a:r>
            <a:endParaRPr>
              <a:latin typeface="Dosis Medium"/>
              <a:ea typeface="Dosis Medium"/>
              <a:cs typeface="Dosis Medium"/>
              <a:sym typeface="Dosis Medium"/>
            </a:endParaRPr>
          </a:p>
        </p:txBody>
      </p:sp>
      <p:pic>
        <p:nvPicPr>
          <p:cNvPr id="258" name="Google Shape;258;g2952f716172_0_14"/>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
          <p:cNvSpPr txBox="1"/>
          <p:nvPr/>
        </p:nvSpPr>
        <p:spPr>
          <a:xfrm>
            <a:off x="1041725" y="1506588"/>
            <a:ext cx="10533000" cy="19239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Perusahaan melakukan sebagian proses Loan Approval secara manual dan dikerjakan dengan waktu yang cukup lama. Sehingga perusahaan perlu memiliki solusi untuk mengidentifikasi perilaku pelanggan yang cenderung berisiko gagal membayar pengembalian pinjaman untuk meningkatkan efisiensi dan efektivitas baik dalam tenaga kerja, waktu, dan juga cost.</a:t>
            </a:r>
            <a:endParaRPr b="0" i="0" sz="3000" u="none" cap="none" strike="noStrike">
              <a:solidFill>
                <a:schemeClr val="dk1"/>
              </a:solidFill>
              <a:latin typeface="Arial"/>
              <a:ea typeface="Arial"/>
              <a:cs typeface="Arial"/>
              <a:sym typeface="Arial"/>
            </a:endParaRPr>
          </a:p>
        </p:txBody>
      </p:sp>
      <p:sp>
        <p:nvSpPr>
          <p:cNvPr id="77" name="Google Shape;77;p2"/>
          <p:cNvSpPr txBox="1"/>
          <p:nvPr/>
        </p:nvSpPr>
        <p:spPr>
          <a:xfrm>
            <a:off x="1041720" y="80296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Problem</a:t>
            </a:r>
            <a:endParaRPr b="1" i="0" sz="3200" u="none" cap="none" strike="noStrike">
              <a:solidFill>
                <a:srgbClr val="0198A3"/>
              </a:solidFill>
              <a:latin typeface="Montserrat"/>
              <a:ea typeface="Montserrat"/>
              <a:cs typeface="Montserrat"/>
              <a:sym typeface="Montserrat"/>
            </a:endParaRPr>
          </a:p>
        </p:txBody>
      </p:sp>
      <p:sp>
        <p:nvSpPr>
          <p:cNvPr id="78" name="Google Shape;78;p2"/>
          <p:cNvSpPr txBox="1"/>
          <p:nvPr/>
        </p:nvSpPr>
        <p:spPr>
          <a:xfrm>
            <a:off x="1041720" y="3746855"/>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Metrics</a:t>
            </a:r>
            <a:endParaRPr b="1" i="0" sz="3200" u="none" cap="none" strike="noStrike">
              <a:solidFill>
                <a:srgbClr val="0198A3"/>
              </a:solidFill>
              <a:latin typeface="Montserrat"/>
              <a:ea typeface="Montserrat"/>
              <a:cs typeface="Montserrat"/>
              <a:sym typeface="Montserrat"/>
            </a:endParaRPr>
          </a:p>
        </p:txBody>
      </p:sp>
      <p:sp>
        <p:nvSpPr>
          <p:cNvPr id="79" name="Google Shape;79;p2"/>
          <p:cNvSpPr txBox="1"/>
          <p:nvPr/>
        </p:nvSpPr>
        <p:spPr>
          <a:xfrm>
            <a:off x="1041725" y="4648200"/>
            <a:ext cx="10533000" cy="1416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Default rate: persentase pinjaman yang disetujui </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Non-performing loan: rasio pinjaman yang tidak dapat dilunasi</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Workforce cost: biaya pengeluaran pelanggan yang terlibat dalam proses persetujuan pinjaman</a:t>
            </a:r>
            <a:endParaRPr b="0" i="0" sz="2000" u="none" cap="none" strike="noStrike">
              <a:solidFill>
                <a:schemeClr val="dk1"/>
              </a:solidFill>
              <a:latin typeface="Dosis"/>
              <a:ea typeface="Dosis"/>
              <a:cs typeface="Dosis"/>
              <a:sym typeface="Dosis"/>
            </a:endParaRPr>
          </a:p>
        </p:txBody>
      </p:sp>
      <p:pic>
        <p:nvPicPr>
          <p:cNvPr id="80" name="Google Shape;80;p2"/>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973c39f0d8_1_18"/>
          <p:cNvSpPr txBox="1"/>
          <p:nvPr/>
        </p:nvSpPr>
        <p:spPr>
          <a:xfrm>
            <a:off x="160925" y="2648100"/>
            <a:ext cx="5373300" cy="8157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i="0" lang="en-US" sz="4700" u="none" cap="none" strike="noStrike">
                <a:solidFill>
                  <a:schemeClr val="lt1"/>
                </a:solidFill>
                <a:latin typeface="Montserrat"/>
                <a:ea typeface="Montserrat"/>
                <a:cs typeface="Montserrat"/>
                <a:sym typeface="Montserrat"/>
              </a:rPr>
              <a:t>Data Modelling</a:t>
            </a:r>
            <a:endParaRPr b="1" i="0" sz="4700" u="none" cap="none" strike="noStrike">
              <a:solidFill>
                <a:schemeClr val="lt1"/>
              </a:solidFill>
              <a:latin typeface="Montserrat"/>
              <a:ea typeface="Montserrat"/>
              <a:cs typeface="Montserrat"/>
              <a:sym typeface="Montserrat"/>
            </a:endParaRPr>
          </a:p>
        </p:txBody>
      </p:sp>
      <p:sp>
        <p:nvSpPr>
          <p:cNvPr id="265" name="Google Shape;265;g2973c39f0d8_1_18"/>
          <p:cNvSpPr txBox="1"/>
          <p:nvPr/>
        </p:nvSpPr>
        <p:spPr>
          <a:xfrm>
            <a:off x="6304725" y="2509500"/>
            <a:ext cx="5373300" cy="10929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Feature Importance</a:t>
            </a:r>
            <a:endParaRPr b="1" i="0" sz="3200" u="none" cap="none" strike="noStrike">
              <a:solidFill>
                <a:srgbClr val="0198A3"/>
              </a:solidFill>
              <a:latin typeface="Montserrat"/>
              <a:ea typeface="Montserrat"/>
              <a:cs typeface="Montserrat"/>
              <a:sym typeface="Montserrat"/>
            </a:endParaRPr>
          </a:p>
        </p:txBody>
      </p:sp>
      <p:pic>
        <p:nvPicPr>
          <p:cNvPr id="266" name="Google Shape;266;g2973c39f0d8_1_18"/>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973c39f0d8_1_2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Modelling</a:t>
            </a:r>
            <a:endParaRPr>
              <a:solidFill>
                <a:schemeClr val="accent4"/>
              </a:solidFill>
            </a:endParaRPr>
          </a:p>
        </p:txBody>
      </p:sp>
      <p:sp>
        <p:nvSpPr>
          <p:cNvPr id="273" name="Google Shape;273;g2973c39f0d8_1_25"/>
          <p:cNvSpPr txBox="1"/>
          <p:nvPr>
            <p:ph idx="1" type="body"/>
          </p:nvPr>
        </p:nvSpPr>
        <p:spPr>
          <a:xfrm>
            <a:off x="585800" y="1550900"/>
            <a:ext cx="10793100" cy="4555200"/>
          </a:xfrm>
          <a:prstGeom prst="rect">
            <a:avLst/>
          </a:prstGeom>
          <a:noFill/>
          <a:ln>
            <a:noFill/>
          </a:ln>
        </p:spPr>
        <p:txBody>
          <a:bodyPr anchorCtr="0" anchor="t" bIns="121900" lIns="121900" spcFirstLastPara="1" rIns="121900" wrap="square" tIns="121900">
            <a:normAutofit/>
          </a:bodyPr>
          <a:lstStyle/>
          <a:p>
            <a:pPr indent="-355600" lvl="0" marL="457200" rtl="0" algn="l">
              <a:lnSpc>
                <a:spcPct val="115000"/>
              </a:lnSpc>
              <a:spcBef>
                <a:spcPts val="0"/>
              </a:spcBef>
              <a:spcAft>
                <a:spcPts val="0"/>
              </a:spcAft>
              <a:buSzPts val="2000"/>
              <a:buAutoNum type="arabicPeriod"/>
            </a:pPr>
            <a:r>
              <a:rPr b="1" lang="en-US" sz="2000">
                <a:latin typeface="Dosis"/>
                <a:ea typeface="Dosis"/>
                <a:cs typeface="Dosis"/>
                <a:sym typeface="Dosis"/>
              </a:rPr>
              <a:t>Split Data:</a:t>
            </a:r>
            <a:r>
              <a:rPr lang="en-US" sz="2000">
                <a:latin typeface="Dosis Medium"/>
                <a:ea typeface="Dosis Medium"/>
                <a:cs typeface="Dosis Medium"/>
                <a:sym typeface="Dosis Medium"/>
              </a:rPr>
              <a:t> 80% train 20% test</a:t>
            </a:r>
            <a:endParaRPr sz="2000">
              <a:latin typeface="Dosis Medium"/>
              <a:ea typeface="Dosis Medium"/>
              <a:cs typeface="Dosis Medium"/>
              <a:sym typeface="Dosis Medium"/>
            </a:endParaRPr>
          </a:p>
          <a:p>
            <a:pPr indent="-355600" lvl="0" marL="457200" rtl="0" algn="l">
              <a:lnSpc>
                <a:spcPct val="115000"/>
              </a:lnSpc>
              <a:spcBef>
                <a:spcPts val="0"/>
              </a:spcBef>
              <a:spcAft>
                <a:spcPts val="0"/>
              </a:spcAft>
              <a:buSzPts val="2000"/>
              <a:buAutoNum type="arabicPeriod"/>
            </a:pPr>
            <a:r>
              <a:rPr b="1" lang="en-US" sz="2000">
                <a:latin typeface="Dosis"/>
                <a:ea typeface="Dosis"/>
                <a:cs typeface="Dosis"/>
                <a:sym typeface="Dosis"/>
              </a:rPr>
              <a:t>Modelling:</a:t>
            </a:r>
            <a:r>
              <a:rPr lang="en-US" sz="2000">
                <a:latin typeface="Dosis Medium"/>
                <a:ea typeface="Dosis Medium"/>
                <a:cs typeface="Dosis Medium"/>
                <a:sym typeface="Dosis Medium"/>
              </a:rPr>
              <a:t> setiap model menggunakan 2 buah dataset, </a:t>
            </a:r>
            <a:r>
              <a:rPr b="1" lang="en-US" sz="2000">
                <a:latin typeface="Dosis"/>
                <a:ea typeface="Dosis"/>
                <a:cs typeface="Dosis"/>
                <a:sym typeface="Dosis"/>
              </a:rPr>
              <a:t>data mentah</a:t>
            </a:r>
            <a:r>
              <a:rPr lang="en-US" sz="2000">
                <a:latin typeface="Dosis Medium"/>
                <a:ea typeface="Dosis Medium"/>
                <a:cs typeface="Dosis Medium"/>
                <a:sym typeface="Dosis Medium"/>
              </a:rPr>
              <a:t> (dari Kaggle) &amp; </a:t>
            </a:r>
            <a:r>
              <a:rPr b="1" lang="en-US" sz="2000">
                <a:latin typeface="Dosis"/>
                <a:ea typeface="Dosis"/>
                <a:cs typeface="Dosis"/>
                <a:sym typeface="Dosis"/>
              </a:rPr>
              <a:t>data group</a:t>
            </a:r>
            <a:r>
              <a:rPr lang="en-US" sz="2000">
                <a:latin typeface="Dosis Medium"/>
                <a:ea typeface="Dosis Medium"/>
                <a:cs typeface="Dosis Medium"/>
                <a:sym typeface="Dosis Medium"/>
              </a:rPr>
              <a:t> (setelah preprocessing)</a:t>
            </a:r>
            <a:endParaRPr sz="2000">
              <a:latin typeface="Dosis Medium"/>
              <a:ea typeface="Dosis Medium"/>
              <a:cs typeface="Dosis Medium"/>
              <a:sym typeface="Dosis Medium"/>
            </a:endParaRPr>
          </a:p>
        </p:txBody>
      </p:sp>
      <p:pic>
        <p:nvPicPr>
          <p:cNvPr id="274" name="Google Shape;274;g2973c39f0d8_1_25"/>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graphicFrame>
        <p:nvGraphicFramePr>
          <p:cNvPr id="275" name="Google Shape;275;g2973c39f0d8_1_25"/>
          <p:cNvGraphicFramePr/>
          <p:nvPr/>
        </p:nvGraphicFramePr>
        <p:xfrm>
          <a:off x="2726125" y="3297350"/>
          <a:ext cx="3000000" cy="3000000"/>
        </p:xfrm>
        <a:graphic>
          <a:graphicData uri="http://schemas.openxmlformats.org/drawingml/2006/table">
            <a:tbl>
              <a:tblPr>
                <a:noFill/>
                <a:tableStyleId>{FE94BFAE-92C6-4D8C-8EE5-40D634052DD7}</a:tableStyleId>
              </a:tblPr>
              <a:tblGrid>
                <a:gridCol w="609625"/>
                <a:gridCol w="2048925"/>
                <a:gridCol w="1457950"/>
                <a:gridCol w="1078725"/>
                <a:gridCol w="759525"/>
                <a:gridCol w="955500"/>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No</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Algoritma</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Precision</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Recall</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F1-Score</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1</a:t>
                      </a:r>
                      <a:endParaRPr sz="1800" u="none" cap="none" strike="noStrike">
                        <a:latin typeface="Dosis Medium"/>
                        <a:ea typeface="Dosis Medium"/>
                        <a:cs typeface="Dosis Medium"/>
                        <a:sym typeface="Dosis Medium"/>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Logistic Regression</a:t>
                      </a:r>
                      <a:endParaRPr sz="1800" u="none" cap="none" strike="noStrike">
                        <a:latin typeface="Dosis Medium"/>
                        <a:ea typeface="Dosis Medium"/>
                        <a:cs typeface="Dosis Medium"/>
                        <a:sym typeface="Dosis Medium"/>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0.52</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0.53</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0.53</a:t>
                      </a:r>
                      <a:endParaRPr sz="18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2</a:t>
                      </a:r>
                      <a:endParaRPr sz="1800" u="none" cap="none" strike="noStrike">
                        <a:latin typeface="Dosis Medium"/>
                        <a:ea typeface="Dosis Medium"/>
                        <a:cs typeface="Dosis Medium"/>
                        <a:sym typeface="Dosis Medium"/>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0.88</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1</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0.93</a:t>
                      </a:r>
                      <a:endParaRPr sz="18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3</a:t>
                      </a:r>
                      <a:endParaRPr sz="1800" u="none" cap="none" strike="noStrike">
                        <a:latin typeface="Dosis Medium"/>
                        <a:ea typeface="Dosis Medium"/>
                        <a:cs typeface="Dosis Medium"/>
                        <a:sym typeface="Dosis Medium"/>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Decision Tree</a:t>
                      </a:r>
                      <a:endParaRPr sz="1800" u="none" cap="none" strike="noStrike">
                        <a:latin typeface="Dosis Medium"/>
                        <a:ea typeface="Dosis Medium"/>
                        <a:cs typeface="Dosis Medium"/>
                        <a:sym typeface="Dosis Medium"/>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0.65</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0.63</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0.73</a:t>
                      </a:r>
                      <a:endParaRPr sz="18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4</a:t>
                      </a:r>
                      <a:endParaRPr sz="1800" u="none" cap="none" strike="noStrike">
                        <a:latin typeface="Dosis Medium"/>
                        <a:ea typeface="Dosis Medium"/>
                        <a:cs typeface="Dosis Medium"/>
                        <a:sym typeface="Dosis Medium"/>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0.51</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0.58</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0.54</a:t>
                      </a:r>
                      <a:endParaRPr sz="1800" u="none" cap="none" strike="noStrike">
                        <a:latin typeface="Dosis Medium"/>
                        <a:ea typeface="Dosis Medium"/>
                        <a:cs typeface="Dosis Medium"/>
                        <a:sym typeface="Dosis Medium"/>
                      </a:endParaRPr>
                    </a:p>
                  </a:txBody>
                  <a:tcPr marT="91425" marB="91425" marR="91425" marL="91425"/>
                </a:tc>
              </a:tr>
              <a:tr h="3962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5</a:t>
                      </a:r>
                      <a:endParaRPr sz="1800" u="none" cap="none" strike="noStrike">
                        <a:latin typeface="Dosis Medium"/>
                        <a:ea typeface="Dosis Medium"/>
                        <a:cs typeface="Dosis Medium"/>
                        <a:sym typeface="Dosis Medium"/>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Random Forest</a:t>
                      </a:r>
                      <a:endParaRPr sz="1800" u="none" cap="none" strike="noStrike">
                        <a:latin typeface="Dosis Medium"/>
                        <a:ea typeface="Dosis Medium"/>
                        <a:cs typeface="Dosis Medium"/>
                        <a:sym typeface="Dosis Medium"/>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0.66</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0.73</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0.69</a:t>
                      </a:r>
                      <a:endParaRPr sz="1800" u="none" cap="none" strike="noStrike">
                        <a:latin typeface="Dosis Medium"/>
                        <a:ea typeface="Dosis Medium"/>
                        <a:cs typeface="Dosis Medium"/>
                        <a:sym typeface="Dosis Medium"/>
                      </a:endParaRPr>
                    </a:p>
                  </a:txBody>
                  <a:tcPr marT="91425" marB="91425" marR="91425" marL="91425"/>
                </a:tc>
              </a:tr>
              <a:tr h="3962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6</a:t>
                      </a:r>
                      <a:endParaRPr sz="1800" u="none" cap="none" strike="noStrike">
                        <a:latin typeface="Dosis Medium"/>
                        <a:ea typeface="Dosis Medium"/>
                        <a:cs typeface="Dosis Medium"/>
                        <a:sym typeface="Dosis Medium"/>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0.60</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0.53</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0.57</a:t>
                      </a:r>
                      <a:endParaRPr sz="1800" u="none" cap="none" strike="noStrike">
                        <a:latin typeface="Dosis Medium"/>
                        <a:ea typeface="Dosis Medium"/>
                        <a:cs typeface="Dosis Medium"/>
                        <a:sym typeface="Dosis Medium"/>
                      </a:endParaRPr>
                    </a:p>
                  </a:txBody>
                  <a:tcPr marT="91425" marB="91425" marR="91425" marL="91425"/>
                </a:tc>
              </a:tr>
            </a:tbl>
          </a:graphicData>
        </a:graphic>
      </p:graphicFrame>
      <p:sp>
        <p:nvSpPr>
          <p:cNvPr id="276" name="Google Shape;276;g2973c39f0d8_1_25"/>
          <p:cNvSpPr txBox="1"/>
          <p:nvPr>
            <p:ph idx="1" type="body"/>
          </p:nvPr>
        </p:nvSpPr>
        <p:spPr>
          <a:xfrm>
            <a:off x="2886000" y="2770213"/>
            <a:ext cx="64200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lang="en-US" sz="2000">
                <a:latin typeface="Dosis"/>
                <a:ea typeface="Dosis"/>
                <a:cs typeface="Dosis"/>
                <a:sym typeface="Dosis"/>
              </a:rPr>
              <a:t>Model Evaluation</a:t>
            </a:r>
            <a:endParaRPr b="1" sz="2000">
              <a:latin typeface="Dosis"/>
              <a:ea typeface="Dosis"/>
              <a:cs typeface="Dosis"/>
              <a:sym typeface="Dosis"/>
            </a:endParaRPr>
          </a:p>
        </p:txBody>
      </p:sp>
      <p:cxnSp>
        <p:nvCxnSpPr>
          <p:cNvPr id="277" name="Google Shape;277;g2973c39f0d8_1_25"/>
          <p:cNvCxnSpPr/>
          <p:nvPr/>
        </p:nvCxnSpPr>
        <p:spPr>
          <a:xfrm>
            <a:off x="2731475" y="5593275"/>
            <a:ext cx="6914400" cy="0"/>
          </a:xfrm>
          <a:prstGeom prst="straightConnector1">
            <a:avLst/>
          </a:prstGeom>
          <a:noFill/>
          <a:ln cap="flat" cmpd="sng" w="38100">
            <a:solidFill>
              <a:srgbClr val="FF0000"/>
            </a:solidFill>
            <a:prstDash val="solid"/>
            <a:round/>
            <a:headEnd len="sm" w="sm" type="none"/>
            <a:tailEnd len="sm" w="sm" type="none"/>
          </a:ln>
        </p:spPr>
      </p:cxnSp>
      <p:cxnSp>
        <p:nvCxnSpPr>
          <p:cNvPr id="278" name="Google Shape;278;g2973c39f0d8_1_25"/>
          <p:cNvCxnSpPr/>
          <p:nvPr/>
        </p:nvCxnSpPr>
        <p:spPr>
          <a:xfrm>
            <a:off x="2724050" y="6497400"/>
            <a:ext cx="6914400" cy="0"/>
          </a:xfrm>
          <a:prstGeom prst="straightConnector1">
            <a:avLst/>
          </a:prstGeom>
          <a:noFill/>
          <a:ln cap="flat" cmpd="sng" w="38100">
            <a:solidFill>
              <a:srgbClr val="FF0000"/>
            </a:solidFill>
            <a:prstDash val="solid"/>
            <a:round/>
            <a:headEnd len="sm" w="sm" type="none"/>
            <a:tailEnd len="sm" w="sm" type="none"/>
          </a:ln>
        </p:spPr>
      </p:cxnSp>
      <p:cxnSp>
        <p:nvCxnSpPr>
          <p:cNvPr id="279" name="Google Shape;279;g2973c39f0d8_1_25"/>
          <p:cNvCxnSpPr/>
          <p:nvPr/>
        </p:nvCxnSpPr>
        <p:spPr>
          <a:xfrm flipH="1">
            <a:off x="2727875" y="5583100"/>
            <a:ext cx="3600" cy="903600"/>
          </a:xfrm>
          <a:prstGeom prst="straightConnector1">
            <a:avLst/>
          </a:prstGeom>
          <a:noFill/>
          <a:ln cap="flat" cmpd="sng" w="38100">
            <a:solidFill>
              <a:srgbClr val="FF0000"/>
            </a:solidFill>
            <a:prstDash val="solid"/>
            <a:round/>
            <a:headEnd len="sm" w="sm" type="none"/>
            <a:tailEnd len="sm" w="sm" type="none"/>
          </a:ln>
        </p:spPr>
      </p:cxnSp>
      <p:cxnSp>
        <p:nvCxnSpPr>
          <p:cNvPr id="280" name="Google Shape;280;g2973c39f0d8_1_25"/>
          <p:cNvCxnSpPr/>
          <p:nvPr/>
        </p:nvCxnSpPr>
        <p:spPr>
          <a:xfrm flipH="1">
            <a:off x="9636375" y="5593275"/>
            <a:ext cx="3600" cy="90360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g2973c39f0d8_1_3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Modelling</a:t>
            </a:r>
            <a:endParaRPr>
              <a:solidFill>
                <a:schemeClr val="accent4"/>
              </a:solidFill>
            </a:endParaRPr>
          </a:p>
        </p:txBody>
      </p:sp>
      <p:pic>
        <p:nvPicPr>
          <p:cNvPr id="287" name="Google Shape;287;g2973c39f0d8_1_34"/>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graphicFrame>
        <p:nvGraphicFramePr>
          <p:cNvPr id="288" name="Google Shape;288;g2973c39f0d8_1_34"/>
          <p:cNvGraphicFramePr/>
          <p:nvPr/>
        </p:nvGraphicFramePr>
        <p:xfrm>
          <a:off x="1428363" y="2309975"/>
          <a:ext cx="3000000" cy="3000000"/>
        </p:xfrm>
        <a:graphic>
          <a:graphicData uri="http://schemas.openxmlformats.org/drawingml/2006/table">
            <a:tbl>
              <a:tblPr>
                <a:noFill/>
                <a:tableStyleId>{FE94BFAE-92C6-4D8C-8EE5-40D634052DD7}</a:tableStyleId>
              </a:tblPr>
              <a:tblGrid>
                <a:gridCol w="851450"/>
                <a:gridCol w="1951825"/>
                <a:gridCol w="1854300"/>
                <a:gridCol w="2879675"/>
                <a:gridCol w="1798025"/>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No</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Algoritma</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Cross-Validation Scores (</a:t>
                      </a:r>
                      <a:r>
                        <a:rPr lang="en-US" sz="1800" u="none" cap="none" strike="noStrike">
                          <a:solidFill>
                            <a:schemeClr val="dk1"/>
                          </a:solidFill>
                          <a:latin typeface="Dosis Medium"/>
                          <a:ea typeface="Dosis Medium"/>
                          <a:cs typeface="Dosis Medium"/>
                          <a:sym typeface="Dosis Medium"/>
                        </a:rPr>
                        <a:t>x̄)</a:t>
                      </a:r>
                      <a:endParaRPr sz="1800" u="none" cap="none" strike="noStrike">
                        <a:solidFill>
                          <a:schemeClr val="dk1"/>
                        </a:solidFill>
                        <a:latin typeface="Dosis Medium"/>
                        <a:ea typeface="Dosis Medium"/>
                        <a:cs typeface="Dosis Medium"/>
                        <a:sym typeface="Dosis Medium"/>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Kesimpulan</a:t>
                      </a:r>
                      <a:endParaRPr sz="1800" u="none" cap="none" strike="noStrike">
                        <a:latin typeface="Dosis Medium"/>
                        <a:ea typeface="Dosis Medium"/>
                        <a:cs typeface="Dosis Medium"/>
                        <a:sym typeface="Dosis Medium"/>
                      </a:endParaRPr>
                    </a:p>
                  </a:txBody>
                  <a:tcPr marT="91425" marB="91425" marR="91425" marL="91425">
                    <a:solidFill>
                      <a:schemeClr val="accent5"/>
                    </a:solidFill>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1</a:t>
                      </a:r>
                      <a:endParaRPr sz="1800" u="none" cap="none" strike="noStrike">
                        <a:latin typeface="Dosis Medium"/>
                        <a:ea typeface="Dosis Medium"/>
                        <a:cs typeface="Dosis Medium"/>
                        <a:sym typeface="Dosis Medium"/>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Logistic Regression</a:t>
                      </a:r>
                      <a:endParaRPr sz="1800" u="none" cap="none" strike="noStrike">
                        <a:latin typeface="Dosis Medium"/>
                        <a:ea typeface="Dosis Medium"/>
                        <a:cs typeface="Dosis Medium"/>
                        <a:sym typeface="Dosis Medium"/>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0.526</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Underfit</a:t>
                      </a:r>
                      <a:endParaRPr sz="18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2</a:t>
                      </a:r>
                      <a:endParaRPr sz="1800" u="none" cap="none" strike="noStrike">
                        <a:latin typeface="Dosis Medium"/>
                        <a:ea typeface="Dosis Medium"/>
                        <a:cs typeface="Dosis Medium"/>
                        <a:sym typeface="Dosis Medium"/>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0.877</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Best-Fit</a:t>
                      </a:r>
                      <a:endParaRPr sz="18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3</a:t>
                      </a:r>
                      <a:endParaRPr sz="1800" u="none" cap="none" strike="noStrike">
                        <a:latin typeface="Dosis Medium"/>
                        <a:ea typeface="Dosis Medium"/>
                        <a:cs typeface="Dosis Medium"/>
                        <a:sym typeface="Dosis Medium"/>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Decision Tree</a:t>
                      </a:r>
                      <a:endParaRPr sz="1800" u="none" cap="none" strike="noStrike">
                        <a:latin typeface="Dosis Medium"/>
                        <a:ea typeface="Dosis Medium"/>
                        <a:cs typeface="Dosis Medium"/>
                        <a:sym typeface="Dosis Medium"/>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0.73</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Best-Fit</a:t>
                      </a:r>
                      <a:endParaRPr sz="18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4</a:t>
                      </a:r>
                      <a:endParaRPr sz="1800" u="none" cap="none" strike="noStrike">
                        <a:latin typeface="Dosis Medium"/>
                        <a:ea typeface="Dosis Medium"/>
                        <a:cs typeface="Dosis Medium"/>
                        <a:sym typeface="Dosis Medium"/>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0.936</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Best-Fit</a:t>
                      </a:r>
                      <a:endParaRPr sz="1800" u="none" cap="none" strike="noStrike">
                        <a:latin typeface="Dosis Medium"/>
                        <a:ea typeface="Dosis Medium"/>
                        <a:cs typeface="Dosis Medium"/>
                        <a:sym typeface="Dosis Medium"/>
                      </a:endParaRPr>
                    </a:p>
                  </a:txBody>
                  <a:tcPr marT="91425" marB="91425" marR="91425" marL="91425"/>
                </a:tc>
              </a:tr>
              <a:tr h="3962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5</a:t>
                      </a:r>
                      <a:endParaRPr sz="1800" u="none" cap="none" strike="noStrike">
                        <a:latin typeface="Dosis Medium"/>
                        <a:ea typeface="Dosis Medium"/>
                        <a:cs typeface="Dosis Medium"/>
                        <a:sym typeface="Dosis Medium"/>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Random Forest</a:t>
                      </a:r>
                      <a:endParaRPr sz="1800" u="none" cap="none" strike="noStrike">
                        <a:latin typeface="Dosis Medium"/>
                        <a:ea typeface="Dosis Medium"/>
                        <a:cs typeface="Dosis Medium"/>
                        <a:sym typeface="Dosis Medium"/>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0.675</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Stabil</a:t>
                      </a:r>
                      <a:endParaRPr sz="1800" u="none" cap="none" strike="noStrike">
                        <a:latin typeface="Dosis Medium"/>
                        <a:ea typeface="Dosis Medium"/>
                        <a:cs typeface="Dosis Medium"/>
                        <a:sym typeface="Dosis Medium"/>
                      </a:endParaRPr>
                    </a:p>
                  </a:txBody>
                  <a:tcPr marT="91425" marB="91425" marR="91425" marL="91425"/>
                </a:tc>
              </a:tr>
              <a:tr h="3962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6</a:t>
                      </a:r>
                      <a:endParaRPr sz="1800" u="none" cap="none" strike="noStrike">
                        <a:latin typeface="Dosis Medium"/>
                        <a:ea typeface="Dosis Medium"/>
                        <a:cs typeface="Dosis Medium"/>
                        <a:sym typeface="Dosis Medium"/>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0.899</a:t>
                      </a:r>
                      <a:endParaRPr sz="18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Best-Fit</a:t>
                      </a:r>
                      <a:endParaRPr sz="1800" u="none" cap="none" strike="noStrike">
                        <a:latin typeface="Dosis Medium"/>
                        <a:ea typeface="Dosis Medium"/>
                        <a:cs typeface="Dosis Medium"/>
                        <a:sym typeface="Dosis Medium"/>
                      </a:endParaRPr>
                    </a:p>
                  </a:txBody>
                  <a:tcPr marT="91425" marB="91425" marR="91425" marL="91425"/>
                </a:tc>
              </a:tr>
            </a:tbl>
          </a:graphicData>
        </a:graphic>
      </p:graphicFrame>
      <p:sp>
        <p:nvSpPr>
          <p:cNvPr id="289" name="Google Shape;289;g2973c39f0d8_1_34"/>
          <p:cNvSpPr txBox="1"/>
          <p:nvPr>
            <p:ph idx="1" type="body"/>
          </p:nvPr>
        </p:nvSpPr>
        <p:spPr>
          <a:xfrm>
            <a:off x="4206600" y="1508525"/>
            <a:ext cx="3778800" cy="64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440"/>
              <a:buNone/>
            </a:pPr>
            <a:r>
              <a:rPr b="1" lang="en-US" sz="2000">
                <a:latin typeface="Dosis"/>
                <a:ea typeface="Dosis"/>
                <a:cs typeface="Dosis"/>
                <a:sym typeface="Dosis"/>
              </a:rPr>
              <a:t>Model Evaluation: Cross Validation</a:t>
            </a:r>
            <a:endParaRPr b="1" sz="2000">
              <a:latin typeface="Dosis"/>
              <a:ea typeface="Dosis"/>
              <a:cs typeface="Dosis"/>
              <a:sym typeface="Dosi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973c39f0d8_1_4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Modelling</a:t>
            </a:r>
            <a:endParaRPr>
              <a:solidFill>
                <a:schemeClr val="accent4"/>
              </a:solidFill>
            </a:endParaRPr>
          </a:p>
        </p:txBody>
      </p:sp>
      <p:pic>
        <p:nvPicPr>
          <p:cNvPr id="296" name="Google Shape;296;g2973c39f0d8_1_48"/>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297" name="Google Shape;297;g2973c39f0d8_1_48"/>
          <p:cNvSpPr txBox="1"/>
          <p:nvPr>
            <p:ph idx="1" type="body"/>
          </p:nvPr>
        </p:nvSpPr>
        <p:spPr>
          <a:xfrm>
            <a:off x="4671000" y="1245000"/>
            <a:ext cx="2850000" cy="64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440"/>
              <a:buNone/>
            </a:pPr>
            <a:r>
              <a:rPr b="1" lang="en-US" sz="2000">
                <a:latin typeface="Dosis"/>
                <a:ea typeface="Dosis"/>
                <a:cs typeface="Dosis"/>
                <a:sym typeface="Dosis"/>
              </a:rPr>
              <a:t>Hyperparameter Tuning</a:t>
            </a:r>
            <a:endParaRPr b="1" sz="2000">
              <a:latin typeface="Dosis"/>
              <a:ea typeface="Dosis"/>
              <a:cs typeface="Dosis"/>
              <a:sym typeface="Dosis"/>
            </a:endParaRPr>
          </a:p>
        </p:txBody>
      </p:sp>
      <p:graphicFrame>
        <p:nvGraphicFramePr>
          <p:cNvPr id="298" name="Google Shape;298;g2973c39f0d8_1_48"/>
          <p:cNvGraphicFramePr/>
          <p:nvPr/>
        </p:nvGraphicFramePr>
        <p:xfrm>
          <a:off x="952500" y="1894800"/>
          <a:ext cx="3000000" cy="3000000"/>
        </p:xfrm>
        <a:graphic>
          <a:graphicData uri="http://schemas.openxmlformats.org/drawingml/2006/table">
            <a:tbl>
              <a:tblPr>
                <a:noFill/>
                <a:tableStyleId>{FE94BFAE-92C6-4D8C-8EE5-40D634052DD7}</a:tableStyleId>
              </a:tblPr>
              <a:tblGrid>
                <a:gridCol w="1229250"/>
                <a:gridCol w="2314450"/>
                <a:gridCol w="3500275"/>
                <a:gridCol w="3243025"/>
              </a:tblGrid>
              <a:tr h="381000">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Dosis"/>
                          <a:ea typeface="Dosis"/>
                          <a:cs typeface="Dosis"/>
                          <a:sym typeface="Dosis"/>
                        </a:rPr>
                        <a:t>Logistic Regression</a:t>
                      </a:r>
                      <a:endParaRPr b="1" sz="1400" u="none" cap="none" strike="noStrike">
                        <a:latin typeface="Dosis"/>
                        <a:ea typeface="Dosis"/>
                        <a:cs typeface="Dosis"/>
                        <a:sym typeface="Dosis"/>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Dosis"/>
                          <a:ea typeface="Dosis"/>
                          <a:cs typeface="Dosis"/>
                          <a:sym typeface="Dosis"/>
                        </a:rPr>
                        <a:t>Decision Tree</a:t>
                      </a:r>
                      <a:endParaRPr b="1" sz="1400" u="none" cap="none" strike="noStrike">
                        <a:latin typeface="Dosis"/>
                        <a:ea typeface="Dosis"/>
                        <a:cs typeface="Dosis"/>
                        <a:sym typeface="Dosis"/>
                      </a:endParaRPr>
                    </a:p>
                  </a:txBody>
                  <a:tcPr marT="91425" marB="91425" marR="91425" marL="91425">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Dosis"/>
                          <a:ea typeface="Dosis"/>
                          <a:cs typeface="Dosis"/>
                          <a:sym typeface="Dosis"/>
                        </a:rPr>
                        <a:t>Random Forest</a:t>
                      </a:r>
                      <a:endParaRPr b="1" sz="1400" u="none" cap="none" strike="noStrike">
                        <a:latin typeface="Dosis"/>
                        <a:ea typeface="Dosis"/>
                        <a:cs typeface="Dosis"/>
                        <a:sym typeface="Dosis"/>
                      </a:endParaRPr>
                    </a:p>
                  </a:txBody>
                  <a:tcPr marT="91425" marB="91425" marR="91425" marL="91425">
                    <a:solidFill>
                      <a:schemeClr val="accent5"/>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Dosis"/>
                          <a:ea typeface="Dosis"/>
                          <a:cs typeface="Dosis"/>
                          <a:sym typeface="Dosis"/>
                        </a:rPr>
                        <a:t>Data Mentah</a:t>
                      </a:r>
                      <a:endParaRPr b="1" sz="1400" u="none" cap="none" strike="noStrike">
                        <a:latin typeface="Dosis"/>
                        <a:ea typeface="Dosis"/>
                        <a:cs typeface="Dosis"/>
                        <a:sym typeface="Dosis"/>
                      </a:endParaRPr>
                    </a:p>
                  </a:txBody>
                  <a:tcPr marT="91425" marB="91425" marR="91425" marL="91425">
                    <a:solidFill>
                      <a:schemeClr val="accent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Dosis Medium"/>
                          <a:ea typeface="Dosis Medium"/>
                          <a:cs typeface="Dosis Medium"/>
                          <a:sym typeface="Dosis Medium"/>
                        </a:rPr>
                        <a:t>Best Parameters - : {'C': 0.001}</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Dosis Medium"/>
                          <a:ea typeface="Dosis Medium"/>
                          <a:cs typeface="Dosis Medium"/>
                          <a:sym typeface="Dosis Medium"/>
                        </a:rPr>
                        <a:t>Train Accuracy - : 0.877</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Dosis Medium"/>
                          <a:ea typeface="Dosis Medium"/>
                          <a:cs typeface="Dosis Medium"/>
                          <a:sym typeface="Dosis Medium"/>
                        </a:rPr>
                        <a:t>Test Accuracy - : 0.876</a:t>
                      </a:r>
                      <a:endParaRPr sz="14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Accuracy (Test Set): 0.89</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Precision (Test Set): 0.56</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Recall (Test Set): 0.42</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F1-Score (Test Set): 0.48</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roc_auc (test-proba): 0.87</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roc_auc (train-proba): 0.93</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roc_auc (crossval train): 0.9759040264957759</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Dosis Medium"/>
                          <a:ea typeface="Dosis Medium"/>
                          <a:cs typeface="Dosis Medium"/>
                          <a:sym typeface="Dosis Medium"/>
                        </a:rPr>
                        <a:t>roc_auc (crossval test): 0.8967466939687773</a:t>
                      </a:r>
                      <a:endParaRPr sz="14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Dosis Medium"/>
                          <a:ea typeface="Dosis Medium"/>
                          <a:cs typeface="Dosis Medium"/>
                          <a:sym typeface="Dosis Medium"/>
                        </a:rPr>
                        <a:t>Parameter Terbaik: {'max_depth': None, 'min_samples_leaf': 1, 'min_samples_split': 5, 'n_estimators': 100}</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Dosis Medium"/>
                          <a:ea typeface="Dosis Medium"/>
                          <a:cs typeface="Dosis Medium"/>
                          <a:sym typeface="Dosis Medium"/>
                        </a:rPr>
                        <a:t>F1 score Terbaik: 0.5685075251318994</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Dosis Medium"/>
                        <a:ea typeface="Dosis Medium"/>
                        <a:cs typeface="Dosis Medium"/>
                        <a:sym typeface="Dosis Medium"/>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Dosis"/>
                          <a:ea typeface="Dosis"/>
                          <a:cs typeface="Dosis"/>
                          <a:sym typeface="Dosis"/>
                        </a:rPr>
                        <a:t>Data Group</a:t>
                      </a:r>
                      <a:endParaRPr b="1" sz="1400" u="none" cap="none" strike="noStrike">
                        <a:latin typeface="Dosis"/>
                        <a:ea typeface="Dosis"/>
                        <a:cs typeface="Dosis"/>
                        <a:sym typeface="Dosis"/>
                      </a:endParaRPr>
                    </a:p>
                  </a:txBody>
                  <a:tcPr marT="91425" marB="91425" marR="91425" marL="91425">
                    <a:solidFill>
                      <a:schemeClr val="accent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Dosis Medium"/>
                          <a:ea typeface="Dosis Medium"/>
                          <a:cs typeface="Dosis Medium"/>
                          <a:sym typeface="Dosis Medium"/>
                        </a:rPr>
                        <a:t>Best Parameters - : {'C': 0.001}</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Dosis Medium"/>
                          <a:ea typeface="Dosis Medium"/>
                          <a:cs typeface="Dosis Medium"/>
                          <a:sym typeface="Dosis Medium"/>
                        </a:rPr>
                        <a:t>Train Accuracy - : 0.527</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Dosis Medium"/>
                          <a:ea typeface="Dosis Medium"/>
                          <a:cs typeface="Dosis Medium"/>
                          <a:sym typeface="Dosis Medium"/>
                        </a:rPr>
                        <a:t>Test Accuracy - : 0.528</a:t>
                      </a:r>
                      <a:endParaRPr sz="14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Accuracy (Test Set): 0.65</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Precision (Test Set): 0.63</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Recall (Test Set): 0.74</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F1-Score (Test Set): 0.68</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roc_auc (test-proba): 0.73</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roc_auc (train-proba): 0.73</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Dosis Medium"/>
                          <a:ea typeface="Dosis Medium"/>
                          <a:cs typeface="Dosis Medium"/>
                          <a:sym typeface="Dosis Medium"/>
                        </a:rPr>
                        <a:t>roc_auc (crossval train): 0.733665766847534</a:t>
                      </a:r>
                      <a:endParaRPr sz="1400" u="none" cap="none" strike="noStrike">
                        <a:solidFill>
                          <a:schemeClr val="dk1"/>
                        </a:solidFill>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Dosis Medium"/>
                          <a:ea typeface="Dosis Medium"/>
                          <a:cs typeface="Dosis Medium"/>
                          <a:sym typeface="Dosis Medium"/>
                        </a:rPr>
                        <a:t>roc_auc (crossval test): 0.7236178493417916</a:t>
                      </a:r>
                      <a:endParaRPr sz="1400" u="none" cap="none" strike="noStrike">
                        <a:latin typeface="Dosis Medium"/>
                        <a:ea typeface="Dosis Medium"/>
                        <a:cs typeface="Dosis Medium"/>
                        <a:sym typeface="Dosis Medium"/>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Dosis Medium"/>
                          <a:ea typeface="Dosis Medium"/>
                          <a:cs typeface="Dosis Medium"/>
                          <a:sym typeface="Dosis Medium"/>
                        </a:rPr>
                        <a:t>Parameter Terbaik: {'max_depth': None, 'min_samples_leaf': 2, 'min_samples_split': 2, 'n_estimators': 100}</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Dosis Medium"/>
                          <a:ea typeface="Dosis Medium"/>
                          <a:cs typeface="Dosis Medium"/>
                          <a:sym typeface="Dosis Medium"/>
                        </a:rPr>
                        <a:t>F1 score Terbaik: 0.6947409443812488</a:t>
                      </a:r>
                      <a:endParaRPr sz="1400" u="none" cap="none" strike="noStrike">
                        <a:latin typeface="Dosis Medium"/>
                        <a:ea typeface="Dosis Medium"/>
                        <a:cs typeface="Dosis Medium"/>
                        <a:sym typeface="Dosis Medium"/>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Dosis Medium"/>
                        <a:ea typeface="Dosis Medium"/>
                        <a:cs typeface="Dosis Medium"/>
                        <a:sym typeface="Dosis Medium"/>
                      </a:endParaRPr>
                    </a:p>
                  </a:txBody>
                  <a:tcPr marT="91425" marB="91425" marR="91425" marL="91425"/>
                </a:tc>
              </a:tr>
            </a:tbl>
          </a:graphicData>
        </a:graphic>
      </p:graphicFrame>
      <p:cxnSp>
        <p:nvCxnSpPr>
          <p:cNvPr id="299" name="Google Shape;299;g2973c39f0d8_1_48"/>
          <p:cNvCxnSpPr/>
          <p:nvPr/>
        </p:nvCxnSpPr>
        <p:spPr>
          <a:xfrm>
            <a:off x="8017750" y="1867450"/>
            <a:ext cx="0" cy="4238700"/>
          </a:xfrm>
          <a:prstGeom prst="straightConnector1">
            <a:avLst/>
          </a:prstGeom>
          <a:noFill/>
          <a:ln cap="flat" cmpd="sng" w="38100">
            <a:solidFill>
              <a:srgbClr val="FF0000"/>
            </a:solidFill>
            <a:prstDash val="solid"/>
            <a:round/>
            <a:headEnd len="sm" w="sm" type="none"/>
            <a:tailEnd len="sm" w="sm" type="none"/>
          </a:ln>
        </p:spPr>
      </p:cxnSp>
      <p:cxnSp>
        <p:nvCxnSpPr>
          <p:cNvPr id="300" name="Google Shape;300;g2973c39f0d8_1_48"/>
          <p:cNvCxnSpPr/>
          <p:nvPr/>
        </p:nvCxnSpPr>
        <p:spPr>
          <a:xfrm>
            <a:off x="11239500" y="1863275"/>
            <a:ext cx="0" cy="4238700"/>
          </a:xfrm>
          <a:prstGeom prst="straightConnector1">
            <a:avLst/>
          </a:prstGeom>
          <a:noFill/>
          <a:ln cap="flat" cmpd="sng" w="38100">
            <a:solidFill>
              <a:srgbClr val="FF0000"/>
            </a:solidFill>
            <a:prstDash val="solid"/>
            <a:round/>
            <a:headEnd len="sm" w="sm" type="none"/>
            <a:tailEnd len="sm" w="sm" type="none"/>
          </a:ln>
        </p:spPr>
      </p:cxnSp>
      <p:cxnSp>
        <p:nvCxnSpPr>
          <p:cNvPr id="301" name="Google Shape;301;g2973c39f0d8_1_48"/>
          <p:cNvCxnSpPr/>
          <p:nvPr/>
        </p:nvCxnSpPr>
        <p:spPr>
          <a:xfrm>
            <a:off x="8027275" y="6067975"/>
            <a:ext cx="3210000" cy="0"/>
          </a:xfrm>
          <a:prstGeom prst="straightConnector1">
            <a:avLst/>
          </a:prstGeom>
          <a:noFill/>
          <a:ln cap="flat" cmpd="sng" w="38100">
            <a:solidFill>
              <a:srgbClr val="FF0000"/>
            </a:solidFill>
            <a:prstDash val="solid"/>
            <a:round/>
            <a:headEnd len="sm" w="sm" type="none"/>
            <a:tailEnd len="sm" w="sm" type="none"/>
          </a:ln>
        </p:spPr>
      </p:cxnSp>
      <p:cxnSp>
        <p:nvCxnSpPr>
          <p:cNvPr id="302" name="Google Shape;302;g2973c39f0d8_1_48"/>
          <p:cNvCxnSpPr/>
          <p:nvPr/>
        </p:nvCxnSpPr>
        <p:spPr>
          <a:xfrm>
            <a:off x="8027275" y="1894800"/>
            <a:ext cx="3210000" cy="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999c3ab6e5_5_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Conclusion Model Algoritma</a:t>
            </a:r>
            <a:endParaRPr>
              <a:solidFill>
                <a:schemeClr val="accent4"/>
              </a:solidFill>
            </a:endParaRPr>
          </a:p>
        </p:txBody>
      </p:sp>
      <p:pic>
        <p:nvPicPr>
          <p:cNvPr id="309" name="Google Shape;309;g2999c3ab6e5_5_0"/>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graphicFrame>
        <p:nvGraphicFramePr>
          <p:cNvPr id="310" name="Google Shape;310;g2999c3ab6e5_5_0"/>
          <p:cNvGraphicFramePr/>
          <p:nvPr/>
        </p:nvGraphicFramePr>
        <p:xfrm>
          <a:off x="2726125" y="2064425"/>
          <a:ext cx="3000000" cy="3000000"/>
        </p:xfrm>
        <a:graphic>
          <a:graphicData uri="http://schemas.openxmlformats.org/drawingml/2006/table">
            <a:tbl>
              <a:tblPr>
                <a:noFill/>
                <a:tableStyleId>{FE94BFAE-92C6-4D8C-8EE5-40D634052DD7}</a:tableStyleId>
              </a:tblPr>
              <a:tblGrid>
                <a:gridCol w="609625"/>
                <a:gridCol w="2048925"/>
                <a:gridCol w="1457950"/>
                <a:gridCol w="1078725"/>
                <a:gridCol w="759525"/>
                <a:gridCol w="955500"/>
              </a:tblGrid>
              <a:tr h="439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No</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Algoritma</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Precision</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Recall</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F1-Score</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439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1</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Random Forest</a:t>
                      </a:r>
                      <a:endParaRPr sz="1800" u="none" cap="none" strike="noStrike">
                        <a:latin typeface="Dosis Medium"/>
                        <a:ea typeface="Dosis Medium"/>
                        <a:cs typeface="Dosis Medium"/>
                        <a:sym typeface="Dosis Medium"/>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Group</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0.66</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0.73</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0.69</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2</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Data Mentah</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0.60</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0.53</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Medium"/>
                          <a:ea typeface="Dosis Medium"/>
                          <a:cs typeface="Dosis Medium"/>
                          <a:sym typeface="Dosis Medium"/>
                        </a:rPr>
                        <a:t>0.57</a:t>
                      </a:r>
                      <a:endParaRPr sz="1800" u="none" cap="none" strike="noStrike">
                        <a:latin typeface="Dosis Medium"/>
                        <a:ea typeface="Dosis Medium"/>
                        <a:cs typeface="Dosis Medium"/>
                        <a:sym typeface="Dosis Medium"/>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311" name="Google Shape;311;g2999c3ab6e5_5_0"/>
          <p:cNvCxnSpPr/>
          <p:nvPr/>
        </p:nvCxnSpPr>
        <p:spPr>
          <a:xfrm flipH="1">
            <a:off x="8684425" y="2077000"/>
            <a:ext cx="9600" cy="1352700"/>
          </a:xfrm>
          <a:prstGeom prst="straightConnector1">
            <a:avLst/>
          </a:prstGeom>
          <a:noFill/>
          <a:ln cap="flat" cmpd="sng" w="38100">
            <a:solidFill>
              <a:srgbClr val="FF0000"/>
            </a:solidFill>
            <a:prstDash val="solid"/>
            <a:round/>
            <a:headEnd len="sm" w="sm" type="none"/>
            <a:tailEnd len="sm" w="sm" type="none"/>
          </a:ln>
        </p:spPr>
      </p:cxnSp>
      <p:cxnSp>
        <p:nvCxnSpPr>
          <p:cNvPr id="312" name="Google Shape;312;g2999c3ab6e5_5_0"/>
          <p:cNvCxnSpPr/>
          <p:nvPr/>
        </p:nvCxnSpPr>
        <p:spPr>
          <a:xfrm flipH="1">
            <a:off x="9636375" y="2073800"/>
            <a:ext cx="9600" cy="1352700"/>
          </a:xfrm>
          <a:prstGeom prst="straightConnector1">
            <a:avLst/>
          </a:prstGeom>
          <a:noFill/>
          <a:ln cap="flat" cmpd="sng" w="38100">
            <a:solidFill>
              <a:srgbClr val="FF0000"/>
            </a:solidFill>
            <a:prstDash val="solid"/>
            <a:round/>
            <a:headEnd len="sm" w="sm" type="none"/>
            <a:tailEnd len="sm" w="sm" type="none"/>
          </a:ln>
        </p:spPr>
      </p:cxnSp>
      <p:cxnSp>
        <p:nvCxnSpPr>
          <p:cNvPr id="313" name="Google Shape;313;g2999c3ab6e5_5_0"/>
          <p:cNvCxnSpPr/>
          <p:nvPr/>
        </p:nvCxnSpPr>
        <p:spPr>
          <a:xfrm>
            <a:off x="8703550" y="2067475"/>
            <a:ext cx="962100" cy="9600"/>
          </a:xfrm>
          <a:prstGeom prst="straightConnector1">
            <a:avLst/>
          </a:prstGeom>
          <a:noFill/>
          <a:ln cap="flat" cmpd="sng" w="38100">
            <a:solidFill>
              <a:srgbClr val="FF0000"/>
            </a:solidFill>
            <a:prstDash val="solid"/>
            <a:round/>
            <a:headEnd len="sm" w="sm" type="none"/>
            <a:tailEnd len="sm" w="sm" type="none"/>
          </a:ln>
        </p:spPr>
      </p:cxnSp>
      <p:cxnSp>
        <p:nvCxnSpPr>
          <p:cNvPr id="314" name="Google Shape;314;g2999c3ab6e5_5_0"/>
          <p:cNvCxnSpPr/>
          <p:nvPr/>
        </p:nvCxnSpPr>
        <p:spPr>
          <a:xfrm>
            <a:off x="8680875" y="3424200"/>
            <a:ext cx="962100" cy="9600"/>
          </a:xfrm>
          <a:prstGeom prst="straightConnector1">
            <a:avLst/>
          </a:prstGeom>
          <a:noFill/>
          <a:ln cap="flat" cmpd="sng" w="38100">
            <a:solidFill>
              <a:srgbClr val="FF0000"/>
            </a:solidFill>
            <a:prstDash val="solid"/>
            <a:round/>
            <a:headEnd len="sm" w="sm" type="none"/>
            <a:tailEnd len="sm" w="sm" type="none"/>
          </a:ln>
        </p:spPr>
      </p:cxnSp>
      <p:grpSp>
        <p:nvGrpSpPr>
          <p:cNvPr id="315" name="Google Shape;315;g2999c3ab6e5_5_0"/>
          <p:cNvGrpSpPr/>
          <p:nvPr/>
        </p:nvGrpSpPr>
        <p:grpSpPr>
          <a:xfrm>
            <a:off x="3700400" y="3539088"/>
            <a:ext cx="6074750" cy="1227937"/>
            <a:chOff x="3700400" y="3539088"/>
            <a:chExt cx="6074750" cy="1227937"/>
          </a:xfrm>
        </p:grpSpPr>
        <p:sp>
          <p:nvSpPr>
            <p:cNvPr id="316" name="Google Shape;316;g2999c3ab6e5_5_0"/>
            <p:cNvSpPr/>
            <p:nvPr/>
          </p:nvSpPr>
          <p:spPr>
            <a:xfrm>
              <a:off x="8932150" y="3562900"/>
              <a:ext cx="324000" cy="647700"/>
            </a:xfrm>
            <a:prstGeom prst="downArrow">
              <a:avLst>
                <a:gd fmla="val 50000" name="adj1"/>
                <a:gd fmla="val 50000" name="adj2"/>
              </a:avLst>
            </a:prstGeom>
            <a:solidFill>
              <a:schemeClr val="accent4"/>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2999c3ab6e5_5_0"/>
            <p:cNvSpPr txBox="1"/>
            <p:nvPr/>
          </p:nvSpPr>
          <p:spPr>
            <a:xfrm>
              <a:off x="8413150" y="4290000"/>
              <a:ext cx="1362000" cy="47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Model evaluation yang digunakan</a:t>
              </a:r>
              <a:endParaRPr b="0" i="0" sz="1200" u="none" cap="none" strike="noStrike">
                <a:solidFill>
                  <a:schemeClr val="dk2"/>
                </a:solidFill>
                <a:latin typeface="Arial"/>
                <a:ea typeface="Arial"/>
                <a:cs typeface="Arial"/>
                <a:sym typeface="Arial"/>
              </a:endParaRPr>
            </a:p>
          </p:txBody>
        </p:sp>
        <p:sp>
          <p:nvSpPr>
            <p:cNvPr id="318" name="Google Shape;318;g2999c3ab6e5_5_0"/>
            <p:cNvSpPr/>
            <p:nvPr/>
          </p:nvSpPr>
          <p:spPr>
            <a:xfrm>
              <a:off x="4219400" y="3539088"/>
              <a:ext cx="324000" cy="647700"/>
            </a:xfrm>
            <a:prstGeom prst="downArrow">
              <a:avLst>
                <a:gd fmla="val 50000" name="adj1"/>
                <a:gd fmla="val 50000" name="adj2"/>
              </a:avLst>
            </a:prstGeom>
            <a:solidFill>
              <a:schemeClr val="accent4"/>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999c3ab6e5_5_0"/>
            <p:cNvSpPr txBox="1"/>
            <p:nvPr/>
          </p:nvSpPr>
          <p:spPr>
            <a:xfrm>
              <a:off x="3700400" y="4290025"/>
              <a:ext cx="1362000" cy="47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Model algoritma yang best fit</a:t>
              </a:r>
              <a:endParaRPr b="0" i="0" sz="1200" u="none" cap="none" strike="noStrike">
                <a:solidFill>
                  <a:schemeClr val="dk2"/>
                </a:solidFill>
                <a:latin typeface="Arial"/>
                <a:ea typeface="Arial"/>
                <a:cs typeface="Arial"/>
                <a:sym typeface="Arial"/>
              </a:endParaRPr>
            </a:p>
          </p:txBody>
        </p:sp>
      </p:grpSp>
      <p:cxnSp>
        <p:nvCxnSpPr>
          <p:cNvPr id="320" name="Google Shape;320;g2999c3ab6e5_5_0"/>
          <p:cNvCxnSpPr/>
          <p:nvPr/>
        </p:nvCxnSpPr>
        <p:spPr>
          <a:xfrm flipH="1">
            <a:off x="3335750" y="2076988"/>
            <a:ext cx="9600" cy="1352700"/>
          </a:xfrm>
          <a:prstGeom prst="straightConnector1">
            <a:avLst/>
          </a:prstGeom>
          <a:noFill/>
          <a:ln cap="flat" cmpd="sng" w="38100">
            <a:solidFill>
              <a:srgbClr val="FF0000"/>
            </a:solidFill>
            <a:prstDash val="solid"/>
            <a:round/>
            <a:headEnd len="sm" w="sm" type="none"/>
            <a:tailEnd len="sm" w="sm" type="none"/>
          </a:ln>
        </p:spPr>
      </p:cxnSp>
      <p:cxnSp>
        <p:nvCxnSpPr>
          <p:cNvPr id="321" name="Google Shape;321;g2999c3ab6e5_5_0"/>
          <p:cNvCxnSpPr/>
          <p:nvPr/>
        </p:nvCxnSpPr>
        <p:spPr>
          <a:xfrm flipH="1">
            <a:off x="5384675" y="2077000"/>
            <a:ext cx="9600" cy="1352700"/>
          </a:xfrm>
          <a:prstGeom prst="straightConnector1">
            <a:avLst/>
          </a:prstGeom>
          <a:noFill/>
          <a:ln cap="flat" cmpd="sng" w="38100">
            <a:solidFill>
              <a:srgbClr val="FF0000"/>
            </a:solidFill>
            <a:prstDash val="solid"/>
            <a:round/>
            <a:headEnd len="sm" w="sm" type="none"/>
            <a:tailEnd len="sm" w="sm" type="none"/>
          </a:ln>
        </p:spPr>
      </p:cxnSp>
      <p:cxnSp>
        <p:nvCxnSpPr>
          <p:cNvPr id="322" name="Google Shape;322;g2999c3ab6e5_5_0"/>
          <p:cNvCxnSpPr/>
          <p:nvPr/>
        </p:nvCxnSpPr>
        <p:spPr>
          <a:xfrm>
            <a:off x="3345350" y="2067475"/>
            <a:ext cx="2072100" cy="9600"/>
          </a:xfrm>
          <a:prstGeom prst="straightConnector1">
            <a:avLst/>
          </a:prstGeom>
          <a:noFill/>
          <a:ln cap="flat" cmpd="sng" w="38100">
            <a:solidFill>
              <a:srgbClr val="FF0000"/>
            </a:solidFill>
            <a:prstDash val="solid"/>
            <a:round/>
            <a:headEnd len="sm" w="sm" type="none"/>
            <a:tailEnd len="sm" w="sm" type="none"/>
          </a:ln>
        </p:spPr>
      </p:cxnSp>
      <p:cxnSp>
        <p:nvCxnSpPr>
          <p:cNvPr id="323" name="Google Shape;323;g2999c3ab6e5_5_0"/>
          <p:cNvCxnSpPr/>
          <p:nvPr/>
        </p:nvCxnSpPr>
        <p:spPr>
          <a:xfrm>
            <a:off x="3345350" y="3424200"/>
            <a:ext cx="2072100" cy="960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g2973c39f0d8_1_5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Feature Importance Logistic Regression</a:t>
            </a:r>
            <a:endParaRPr>
              <a:solidFill>
                <a:schemeClr val="accent4"/>
              </a:solidFill>
            </a:endParaRPr>
          </a:p>
        </p:txBody>
      </p:sp>
      <p:pic>
        <p:nvPicPr>
          <p:cNvPr id="330" name="Google Shape;330;g2973c39f0d8_1_56"/>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331" name="Google Shape;331;g2973c39f0d8_1_56"/>
          <p:cNvPicPr preferRelativeResize="0"/>
          <p:nvPr/>
        </p:nvPicPr>
        <p:blipFill rotWithShape="1">
          <a:blip r:embed="rId4">
            <a:alphaModFix/>
          </a:blip>
          <a:srcRect b="0" l="0" r="0" t="0"/>
          <a:stretch/>
        </p:blipFill>
        <p:spPr>
          <a:xfrm>
            <a:off x="585850" y="2052825"/>
            <a:ext cx="5744575" cy="3156650"/>
          </a:xfrm>
          <a:prstGeom prst="rect">
            <a:avLst/>
          </a:prstGeom>
          <a:noFill/>
          <a:ln>
            <a:noFill/>
          </a:ln>
        </p:spPr>
      </p:pic>
      <p:pic>
        <p:nvPicPr>
          <p:cNvPr id="332" name="Google Shape;332;g2973c39f0d8_1_56"/>
          <p:cNvPicPr preferRelativeResize="0"/>
          <p:nvPr/>
        </p:nvPicPr>
        <p:blipFill rotWithShape="1">
          <a:blip r:embed="rId5">
            <a:alphaModFix/>
          </a:blip>
          <a:srcRect b="0" l="0" r="0" t="0"/>
          <a:stretch/>
        </p:blipFill>
        <p:spPr>
          <a:xfrm>
            <a:off x="6330425" y="2052829"/>
            <a:ext cx="5653911" cy="3156650"/>
          </a:xfrm>
          <a:prstGeom prst="rect">
            <a:avLst/>
          </a:prstGeom>
          <a:noFill/>
          <a:ln>
            <a:noFill/>
          </a:ln>
        </p:spPr>
      </p:pic>
      <p:sp>
        <p:nvSpPr>
          <p:cNvPr id="333" name="Google Shape;333;g2973c39f0d8_1_56"/>
          <p:cNvSpPr txBox="1"/>
          <p:nvPr>
            <p:ph idx="1" type="body"/>
          </p:nvPr>
        </p:nvSpPr>
        <p:spPr>
          <a:xfrm>
            <a:off x="585788" y="1648525"/>
            <a:ext cx="57447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i="1" lang="en-US" sz="1100">
                <a:latin typeface="Dosis"/>
                <a:ea typeface="Dosis"/>
                <a:cs typeface="Dosis"/>
                <a:sym typeface="Dosis"/>
              </a:rPr>
              <a:t>Data Mentah</a:t>
            </a:r>
            <a:endParaRPr b="1" i="1" sz="1100">
              <a:latin typeface="Dosis"/>
              <a:ea typeface="Dosis"/>
              <a:cs typeface="Dosis"/>
              <a:sym typeface="Dosis"/>
            </a:endParaRPr>
          </a:p>
        </p:txBody>
      </p:sp>
      <p:sp>
        <p:nvSpPr>
          <p:cNvPr id="334" name="Google Shape;334;g2973c39f0d8_1_56"/>
          <p:cNvSpPr txBox="1"/>
          <p:nvPr>
            <p:ph idx="1" type="body"/>
          </p:nvPr>
        </p:nvSpPr>
        <p:spPr>
          <a:xfrm>
            <a:off x="6589288" y="1648525"/>
            <a:ext cx="57447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i="1" lang="en-US" sz="1100">
                <a:latin typeface="Dosis"/>
                <a:ea typeface="Dosis"/>
                <a:cs typeface="Dosis"/>
                <a:sym typeface="Dosis"/>
              </a:rPr>
              <a:t>Data Group</a:t>
            </a:r>
            <a:endParaRPr b="1" i="1" sz="1100">
              <a:latin typeface="Dosis"/>
              <a:ea typeface="Dosis"/>
              <a:cs typeface="Dosis"/>
              <a:sym typeface="Dosi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g26070838e6a_0_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Feature Importance Decision Tree</a:t>
            </a:r>
            <a:endParaRPr>
              <a:solidFill>
                <a:schemeClr val="accent4"/>
              </a:solidFill>
            </a:endParaRPr>
          </a:p>
        </p:txBody>
      </p:sp>
      <p:pic>
        <p:nvPicPr>
          <p:cNvPr id="341" name="Google Shape;341;g26070838e6a_0_6"/>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342" name="Google Shape;342;g26070838e6a_0_6"/>
          <p:cNvSpPr txBox="1"/>
          <p:nvPr>
            <p:ph idx="1" type="body"/>
          </p:nvPr>
        </p:nvSpPr>
        <p:spPr>
          <a:xfrm>
            <a:off x="585788" y="1356875"/>
            <a:ext cx="57447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i="1" lang="en-US" sz="1100">
                <a:latin typeface="Dosis"/>
                <a:ea typeface="Dosis"/>
                <a:cs typeface="Dosis"/>
                <a:sym typeface="Dosis"/>
              </a:rPr>
              <a:t>Data Mentah</a:t>
            </a:r>
            <a:endParaRPr b="1" i="1" sz="1100">
              <a:latin typeface="Dosis"/>
              <a:ea typeface="Dosis"/>
              <a:cs typeface="Dosis"/>
              <a:sym typeface="Dosis"/>
            </a:endParaRPr>
          </a:p>
        </p:txBody>
      </p:sp>
      <p:sp>
        <p:nvSpPr>
          <p:cNvPr id="343" name="Google Shape;343;g26070838e6a_0_6"/>
          <p:cNvSpPr txBox="1"/>
          <p:nvPr>
            <p:ph idx="1" type="body"/>
          </p:nvPr>
        </p:nvSpPr>
        <p:spPr>
          <a:xfrm>
            <a:off x="6589288" y="1356875"/>
            <a:ext cx="57447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i="1" lang="en-US" sz="1100">
                <a:latin typeface="Dosis"/>
                <a:ea typeface="Dosis"/>
                <a:cs typeface="Dosis"/>
                <a:sym typeface="Dosis"/>
              </a:rPr>
              <a:t>Data Group</a:t>
            </a:r>
            <a:endParaRPr b="1" i="1" sz="1100">
              <a:latin typeface="Dosis"/>
              <a:ea typeface="Dosis"/>
              <a:cs typeface="Dosis"/>
              <a:sym typeface="Dosis"/>
            </a:endParaRPr>
          </a:p>
        </p:txBody>
      </p:sp>
      <p:pic>
        <p:nvPicPr>
          <p:cNvPr id="344" name="Google Shape;344;g26070838e6a_0_6"/>
          <p:cNvPicPr preferRelativeResize="0"/>
          <p:nvPr/>
        </p:nvPicPr>
        <p:blipFill rotWithShape="1">
          <a:blip r:embed="rId4">
            <a:alphaModFix/>
          </a:blip>
          <a:srcRect b="0" l="0" r="0" t="0"/>
          <a:stretch/>
        </p:blipFill>
        <p:spPr>
          <a:xfrm>
            <a:off x="585800" y="1761175"/>
            <a:ext cx="5277675" cy="3762300"/>
          </a:xfrm>
          <a:prstGeom prst="rect">
            <a:avLst/>
          </a:prstGeom>
          <a:noFill/>
          <a:ln>
            <a:noFill/>
          </a:ln>
        </p:spPr>
      </p:pic>
      <p:pic>
        <p:nvPicPr>
          <p:cNvPr id="345" name="Google Shape;345;g26070838e6a_0_6"/>
          <p:cNvPicPr preferRelativeResize="0"/>
          <p:nvPr/>
        </p:nvPicPr>
        <p:blipFill rotWithShape="1">
          <a:blip r:embed="rId5">
            <a:alphaModFix/>
          </a:blip>
          <a:srcRect b="0" l="0" r="0" t="0"/>
          <a:stretch/>
        </p:blipFill>
        <p:spPr>
          <a:xfrm>
            <a:off x="6589312" y="1751500"/>
            <a:ext cx="5277675" cy="37816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6070838e6a_0_2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Feature Importance Random Forest</a:t>
            </a:r>
            <a:endParaRPr>
              <a:solidFill>
                <a:schemeClr val="accent4"/>
              </a:solidFill>
            </a:endParaRPr>
          </a:p>
        </p:txBody>
      </p:sp>
      <p:pic>
        <p:nvPicPr>
          <p:cNvPr id="352" name="Google Shape;352;g26070838e6a_0_20"/>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353" name="Google Shape;353;g26070838e6a_0_20"/>
          <p:cNvSpPr txBox="1"/>
          <p:nvPr>
            <p:ph idx="1" type="body"/>
          </p:nvPr>
        </p:nvSpPr>
        <p:spPr>
          <a:xfrm>
            <a:off x="585788" y="1452225"/>
            <a:ext cx="57447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i="1" lang="en-US" sz="1100">
                <a:latin typeface="Dosis"/>
                <a:ea typeface="Dosis"/>
                <a:cs typeface="Dosis"/>
                <a:sym typeface="Dosis"/>
              </a:rPr>
              <a:t>Data Mentah</a:t>
            </a:r>
            <a:endParaRPr b="1" i="1" sz="1100">
              <a:latin typeface="Dosis"/>
              <a:ea typeface="Dosis"/>
              <a:cs typeface="Dosis"/>
              <a:sym typeface="Dosis"/>
            </a:endParaRPr>
          </a:p>
        </p:txBody>
      </p:sp>
      <p:sp>
        <p:nvSpPr>
          <p:cNvPr id="354" name="Google Shape;354;g26070838e6a_0_20"/>
          <p:cNvSpPr txBox="1"/>
          <p:nvPr>
            <p:ph idx="1" type="body"/>
          </p:nvPr>
        </p:nvSpPr>
        <p:spPr>
          <a:xfrm>
            <a:off x="6558813" y="1452225"/>
            <a:ext cx="5744700" cy="649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440"/>
              <a:buNone/>
            </a:pPr>
            <a:r>
              <a:rPr b="1" i="1" lang="en-US" sz="1100">
                <a:latin typeface="Dosis"/>
                <a:ea typeface="Dosis"/>
                <a:cs typeface="Dosis"/>
                <a:sym typeface="Dosis"/>
              </a:rPr>
              <a:t>Data Group</a:t>
            </a:r>
            <a:endParaRPr b="1" i="1" sz="1100">
              <a:latin typeface="Dosis"/>
              <a:ea typeface="Dosis"/>
              <a:cs typeface="Dosis"/>
              <a:sym typeface="Dosis"/>
            </a:endParaRPr>
          </a:p>
        </p:txBody>
      </p:sp>
      <p:pic>
        <p:nvPicPr>
          <p:cNvPr id="355" name="Google Shape;355;g26070838e6a_0_20"/>
          <p:cNvPicPr preferRelativeResize="0"/>
          <p:nvPr/>
        </p:nvPicPr>
        <p:blipFill rotWithShape="1">
          <a:blip r:embed="rId4">
            <a:alphaModFix/>
          </a:blip>
          <a:srcRect b="0" l="0" r="0" t="0"/>
          <a:stretch/>
        </p:blipFill>
        <p:spPr>
          <a:xfrm>
            <a:off x="585800" y="2102025"/>
            <a:ext cx="5744701" cy="3237700"/>
          </a:xfrm>
          <a:prstGeom prst="rect">
            <a:avLst/>
          </a:prstGeom>
          <a:noFill/>
          <a:ln>
            <a:noFill/>
          </a:ln>
        </p:spPr>
      </p:pic>
      <p:pic>
        <p:nvPicPr>
          <p:cNvPr id="356" name="Google Shape;356;g26070838e6a_0_20"/>
          <p:cNvPicPr preferRelativeResize="0"/>
          <p:nvPr/>
        </p:nvPicPr>
        <p:blipFill rotWithShape="1">
          <a:blip r:embed="rId5">
            <a:alphaModFix/>
          </a:blip>
          <a:srcRect b="0" l="0" r="0" t="0"/>
          <a:stretch/>
        </p:blipFill>
        <p:spPr>
          <a:xfrm>
            <a:off x="6436903" y="2102025"/>
            <a:ext cx="5531569" cy="323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999c3ab6e5_11_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Summary - Model Performance</a:t>
            </a:r>
            <a:endParaRPr>
              <a:solidFill>
                <a:schemeClr val="accent4"/>
              </a:solidFill>
            </a:endParaRPr>
          </a:p>
        </p:txBody>
      </p:sp>
      <p:pic>
        <p:nvPicPr>
          <p:cNvPr id="363" name="Google Shape;363;g2999c3ab6e5_11_0"/>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364" name="Google Shape;364;g2999c3ab6e5_11_0"/>
          <p:cNvSpPr txBox="1"/>
          <p:nvPr/>
        </p:nvSpPr>
        <p:spPr>
          <a:xfrm>
            <a:off x="731525" y="1493525"/>
            <a:ext cx="10716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p:txBody>
      </p:sp>
      <p:graphicFrame>
        <p:nvGraphicFramePr>
          <p:cNvPr id="365" name="Google Shape;365;g2999c3ab6e5_11_0"/>
          <p:cNvGraphicFramePr/>
          <p:nvPr/>
        </p:nvGraphicFramePr>
        <p:xfrm>
          <a:off x="2581350" y="1986125"/>
          <a:ext cx="3000000" cy="3000000"/>
        </p:xfrm>
        <a:graphic>
          <a:graphicData uri="http://schemas.openxmlformats.org/drawingml/2006/table">
            <a:tbl>
              <a:tblPr>
                <a:noFill/>
                <a:tableStyleId>{FE94BFAE-92C6-4D8C-8EE5-40D634052DD7}</a:tableStyleId>
              </a:tblPr>
              <a:tblGrid>
                <a:gridCol w="653600"/>
                <a:gridCol w="1623175"/>
                <a:gridCol w="881700"/>
                <a:gridCol w="1759275"/>
                <a:gridCol w="2111525"/>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latin typeface="Dosis"/>
                          <a:ea typeface="Dosis"/>
                          <a:cs typeface="Dosis"/>
                          <a:sym typeface="Dosis"/>
                        </a:rPr>
                        <a:t>No</a:t>
                      </a:r>
                      <a:endParaRPr b="1" sz="1900" u="none" cap="none" strike="noStrike">
                        <a:latin typeface="Dosis"/>
                        <a:ea typeface="Dosis"/>
                        <a:cs typeface="Dosis"/>
                        <a:sym typeface="Dosi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gridSpan="2">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latin typeface="Dosis"/>
                          <a:ea typeface="Dosis"/>
                          <a:cs typeface="Dosis"/>
                          <a:sym typeface="Dosis"/>
                        </a:rPr>
                        <a:t>Data</a:t>
                      </a:r>
                      <a:endParaRPr b="1" sz="1900" u="none" cap="none" strike="noStrike">
                        <a:latin typeface="Dosis"/>
                        <a:ea typeface="Dosis"/>
                        <a:cs typeface="Dosis"/>
                        <a:sym typeface="Dosi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hMerge="1"/>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latin typeface="Dosis"/>
                          <a:ea typeface="Dosis"/>
                          <a:cs typeface="Dosis"/>
                          <a:sym typeface="Dosis"/>
                        </a:rPr>
                        <a:t>Model</a:t>
                      </a:r>
                      <a:endParaRPr b="1" sz="1900" u="none" cap="none" strike="noStrike">
                        <a:latin typeface="Dosis"/>
                        <a:ea typeface="Dosis"/>
                        <a:cs typeface="Dosis"/>
                        <a:sym typeface="Dosi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latin typeface="Dosis"/>
                          <a:ea typeface="Dosis"/>
                          <a:cs typeface="Dosis"/>
                          <a:sym typeface="Dosis"/>
                        </a:rPr>
                        <a:t>Performance Score</a:t>
                      </a:r>
                      <a:endParaRPr b="1" sz="1900" u="none" cap="none" strike="noStrike">
                        <a:latin typeface="Dosis"/>
                        <a:ea typeface="Dosis"/>
                        <a:cs typeface="Dosis"/>
                        <a:sym typeface="Dosi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8100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1</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Data Group</a:t>
                      </a:r>
                      <a:endParaRPr sz="1900" u="none" cap="none" strike="noStrike">
                        <a:latin typeface="Dosis Medium"/>
                        <a:ea typeface="Dosis Medium"/>
                        <a:cs typeface="Dosis Medium"/>
                        <a:sym typeface="Dosi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Train</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Random Forest</a:t>
                      </a:r>
                      <a:endParaRPr sz="1900" u="none" cap="none" strike="noStrike">
                        <a:latin typeface="Dosis Medium"/>
                        <a:ea typeface="Dosis Medium"/>
                        <a:cs typeface="Dosis Medium"/>
                        <a:sym typeface="Dosi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67.99%</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2</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Test</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67.85%</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3</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4">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Data Mentah</a:t>
                      </a:r>
                      <a:endParaRPr sz="1900" u="none" cap="none" strike="noStrike">
                        <a:latin typeface="Dosis Medium"/>
                        <a:ea typeface="Dosis Medium"/>
                        <a:cs typeface="Dosis Medium"/>
                        <a:sym typeface="Dosi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Train</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Random Forest</a:t>
                      </a:r>
                      <a:endParaRPr sz="1900" u="none" cap="none" strike="noStrike">
                        <a:latin typeface="Dosis Medium"/>
                        <a:ea typeface="Dosis Medium"/>
                        <a:cs typeface="Dosis Medium"/>
                        <a:sym typeface="Dosi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93.64%</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4</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Test</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89.87%</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5</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Train</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XGBoost</a:t>
                      </a:r>
                      <a:endParaRPr sz="1900" u="none" cap="none" strike="noStrike">
                        <a:latin typeface="Dosis Medium"/>
                        <a:ea typeface="Dosis Medium"/>
                        <a:cs typeface="Dosis Medium"/>
                        <a:sym typeface="Dosi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89.64%</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6</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Test</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Dosis Medium"/>
                          <a:ea typeface="Dosis Medium"/>
                          <a:cs typeface="Dosis Medium"/>
                          <a:sym typeface="Dosis Medium"/>
                        </a:rPr>
                        <a:t>88.90%</a:t>
                      </a:r>
                      <a:endParaRPr sz="1900" u="none" cap="none" strike="noStrike">
                        <a:latin typeface="Dosis Medium"/>
                        <a:ea typeface="Dosis Medium"/>
                        <a:cs typeface="Dosis Medium"/>
                        <a:sym typeface="Dosi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999c3ab6e5_0_1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Executive Summary - Suggestion</a:t>
            </a:r>
            <a:endParaRPr>
              <a:solidFill>
                <a:schemeClr val="accent4"/>
              </a:solidFill>
            </a:endParaRPr>
          </a:p>
        </p:txBody>
      </p:sp>
      <p:pic>
        <p:nvPicPr>
          <p:cNvPr id="372" name="Google Shape;372;g2999c3ab6e5_0_12"/>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373" name="Google Shape;373;g2999c3ab6e5_0_12"/>
          <p:cNvSpPr txBox="1"/>
          <p:nvPr/>
        </p:nvSpPr>
        <p:spPr>
          <a:xfrm>
            <a:off x="731525" y="1493525"/>
            <a:ext cx="10716900" cy="2016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Dengan Random Forest dari pola nasabah perusahaan, angka pendapatan, profesi, dan asal kota menjadi faktor tertinggi yang dapat menjadi tolak ukur pemberian pinjaman</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Nasabah dengan Income yang lebih tinggi, berada pada grup profesi Research, Engineering, &amp; IT dan kota di West Zone menjadi nasabah dengan risiko paling rendah</a:t>
            </a:r>
            <a:endParaRPr b="0" i="0" sz="2000" u="none" cap="none" strike="noStrike">
              <a:solidFill>
                <a:schemeClr val="dk1"/>
              </a:solidFill>
              <a:latin typeface="Dosis"/>
              <a:ea typeface="Dosis"/>
              <a:cs typeface="Dosis"/>
              <a:sym typeface="Dosis"/>
            </a:endParaRPr>
          </a:p>
        </p:txBody>
      </p:sp>
      <p:pic>
        <p:nvPicPr>
          <p:cNvPr id="374" name="Google Shape;374;g2999c3ab6e5_0_12"/>
          <p:cNvPicPr preferRelativeResize="0"/>
          <p:nvPr/>
        </p:nvPicPr>
        <p:blipFill rotWithShape="1">
          <a:blip r:embed="rId4">
            <a:alphaModFix/>
          </a:blip>
          <a:srcRect b="0" l="0" r="0" t="4370"/>
          <a:stretch/>
        </p:blipFill>
        <p:spPr>
          <a:xfrm>
            <a:off x="1036350" y="5840513"/>
            <a:ext cx="4857750" cy="683162"/>
          </a:xfrm>
          <a:prstGeom prst="rect">
            <a:avLst/>
          </a:prstGeom>
          <a:noFill/>
          <a:ln>
            <a:noFill/>
          </a:ln>
        </p:spPr>
      </p:pic>
      <p:pic>
        <p:nvPicPr>
          <p:cNvPr id="375" name="Google Shape;375;g2999c3ab6e5_0_12"/>
          <p:cNvPicPr preferRelativeResize="0"/>
          <p:nvPr/>
        </p:nvPicPr>
        <p:blipFill rotWithShape="1">
          <a:blip r:embed="rId5">
            <a:alphaModFix/>
          </a:blip>
          <a:srcRect b="0" l="0" r="0" t="0"/>
          <a:stretch/>
        </p:blipFill>
        <p:spPr>
          <a:xfrm>
            <a:off x="1036350" y="3646475"/>
            <a:ext cx="7572375" cy="205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90a1afba4f_1_4"/>
          <p:cNvSpPr txBox="1"/>
          <p:nvPr/>
        </p:nvSpPr>
        <p:spPr>
          <a:xfrm>
            <a:off x="1041725" y="1602725"/>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Meningkatkan efisiensi dan efektivitas sumber daya, cost dan waktu dalam pengambilan keputusan pemberian pinjaman oleh finance company melalui analisis customer behavior.</a:t>
            </a:r>
            <a:endParaRPr b="0" i="0" sz="3000" u="none" cap="none" strike="noStrike">
              <a:solidFill>
                <a:schemeClr val="dk1"/>
              </a:solidFill>
              <a:latin typeface="Arial"/>
              <a:ea typeface="Arial"/>
              <a:cs typeface="Arial"/>
              <a:sym typeface="Arial"/>
            </a:endParaRPr>
          </a:p>
        </p:txBody>
      </p:sp>
      <p:sp>
        <p:nvSpPr>
          <p:cNvPr id="86" name="Google Shape;86;g290a1afba4f_1_4"/>
          <p:cNvSpPr txBox="1"/>
          <p:nvPr/>
        </p:nvSpPr>
        <p:spPr>
          <a:xfrm>
            <a:off x="1041720" y="80296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Goals</a:t>
            </a:r>
            <a:endParaRPr b="1" i="0" sz="3200" u="none" cap="none" strike="noStrike">
              <a:solidFill>
                <a:srgbClr val="0198A3"/>
              </a:solidFill>
              <a:latin typeface="Montserrat"/>
              <a:ea typeface="Montserrat"/>
              <a:cs typeface="Montserrat"/>
              <a:sym typeface="Montserrat"/>
            </a:endParaRPr>
          </a:p>
        </p:txBody>
      </p:sp>
      <p:sp>
        <p:nvSpPr>
          <p:cNvPr id="87" name="Google Shape;87;g290a1afba4f_1_4"/>
          <p:cNvSpPr txBox="1"/>
          <p:nvPr/>
        </p:nvSpPr>
        <p:spPr>
          <a:xfrm>
            <a:off x="1041720" y="27255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Objectives</a:t>
            </a:r>
            <a:endParaRPr b="1" i="0" sz="3200" u="none" cap="none" strike="noStrike">
              <a:solidFill>
                <a:srgbClr val="0198A3"/>
              </a:solidFill>
              <a:latin typeface="Montserrat"/>
              <a:ea typeface="Montserrat"/>
              <a:cs typeface="Montserrat"/>
              <a:sym typeface="Montserrat"/>
            </a:endParaRPr>
          </a:p>
        </p:txBody>
      </p:sp>
      <p:sp>
        <p:nvSpPr>
          <p:cNvPr id="88" name="Google Shape;88;g290a1afba4f_1_4"/>
          <p:cNvSpPr txBox="1"/>
          <p:nvPr/>
        </p:nvSpPr>
        <p:spPr>
          <a:xfrm>
            <a:off x="1112625" y="3525375"/>
            <a:ext cx="10533000" cy="2432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Melakukan persiapan data dan melakukan EDA</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Memilih model yang akan digunakan</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Membangun model Machine Learning untuk memprediksi customer behavior dengan pengelompokan “aman” dan “berisiko”</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Melakukan evaluasi dan validasi training &amp; test model</a:t>
            </a:r>
            <a:endParaRPr b="0" i="0" sz="2000" u="none" cap="none" strike="noStrike">
              <a:solidFill>
                <a:schemeClr val="dk1"/>
              </a:solidFill>
              <a:latin typeface="Dosis"/>
              <a:ea typeface="Dosis"/>
              <a:cs typeface="Dosis"/>
              <a:sym typeface="Dosis"/>
            </a:endParaRPr>
          </a:p>
        </p:txBody>
      </p:sp>
      <p:pic>
        <p:nvPicPr>
          <p:cNvPr id="89" name="Google Shape;89;g290a1afba4f_1_4"/>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999c3ab6e5_6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Executive Summary - Business Metrics</a:t>
            </a:r>
            <a:endParaRPr>
              <a:solidFill>
                <a:schemeClr val="accent4"/>
              </a:solidFill>
            </a:endParaRPr>
          </a:p>
        </p:txBody>
      </p:sp>
      <p:pic>
        <p:nvPicPr>
          <p:cNvPr id="382" name="Google Shape;382;g2999c3ab6e5_6_15"/>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383" name="Google Shape;383;g2999c3ab6e5_6_15"/>
          <p:cNvSpPr txBox="1"/>
          <p:nvPr/>
        </p:nvSpPr>
        <p:spPr>
          <a:xfrm>
            <a:off x="731525" y="1493525"/>
            <a:ext cx="10716900" cy="5064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65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Default rate</a:t>
            </a:r>
            <a:r>
              <a:rPr b="0" i="0" lang="en-US" sz="2000" u="none" cap="none" strike="noStrike">
                <a:solidFill>
                  <a:schemeClr val="dk1"/>
                </a:solidFill>
                <a:latin typeface="Dosis"/>
                <a:ea typeface="Dosis"/>
                <a:cs typeface="Dosis"/>
                <a:sym typeface="Dosis"/>
              </a:rPr>
              <a:t>: persentase pinjaman yang disetujui</a:t>
            </a:r>
            <a:endParaRPr b="0" i="0" sz="2000" u="none" cap="none" strike="noStrike">
              <a:solidFill>
                <a:schemeClr val="dk1"/>
              </a:solidFill>
              <a:latin typeface="Dosis"/>
              <a:ea typeface="Dosis"/>
              <a:cs typeface="Dosis"/>
              <a:sym typeface="Dosis"/>
            </a:endParaRPr>
          </a:p>
          <a:p>
            <a:pPr indent="0" lvl="0" marL="45720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Dalam data awal (training), tentunya dilakukan persetujuan pinjaman kepada Risk_Flag No yaitu 83.7%</a:t>
            </a:r>
            <a:endParaRPr b="0" i="0" sz="2000" u="none" cap="none" strike="noStrike">
              <a:solidFill>
                <a:schemeClr val="dk1"/>
              </a:solidFill>
              <a:latin typeface="Dosis"/>
              <a:ea typeface="Dosis"/>
              <a:cs typeface="Dosis"/>
              <a:sym typeface="Dosis"/>
            </a:endParaRPr>
          </a:p>
          <a:p>
            <a:pPr indent="0" lvl="0" marL="45720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Sementara pada data baru (Test Data), persentase persetujuan menjadi … dari total calon nasabah</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Non-performing loan</a:t>
            </a:r>
            <a:r>
              <a:rPr b="0" i="0" lang="en-US" sz="2000" u="none" cap="none" strike="noStrike">
                <a:solidFill>
                  <a:schemeClr val="dk1"/>
                </a:solidFill>
                <a:latin typeface="Dosis"/>
                <a:ea typeface="Dosis"/>
                <a:cs typeface="Dosis"/>
                <a:sym typeface="Dosis"/>
              </a:rPr>
              <a:t>: rasio pinjaman yang tidak dapat dilunasi</a:t>
            </a:r>
            <a:endParaRPr b="0" i="0" sz="2000" u="none" cap="none" strike="noStrike">
              <a:solidFill>
                <a:schemeClr val="dk1"/>
              </a:solidFill>
              <a:latin typeface="Dosis"/>
              <a:ea typeface="Dosis"/>
              <a:cs typeface="Dosis"/>
              <a:sym typeface="Dosis"/>
            </a:endParaRPr>
          </a:p>
          <a:p>
            <a:pPr indent="0" lvl="0" marL="45720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Perusahaan memiliki rasio NPL 12.3% atau 30.996 nasabah yang berisiko gagal bayar, di mana dalam kategori ini perusahaan termasuk sebagai kategori “Tidak Sehat”</a:t>
            </a:r>
            <a:endParaRPr b="0" i="0" sz="2000" u="none" cap="none" strike="noStrike">
              <a:solidFill>
                <a:schemeClr val="dk1"/>
              </a:solidFill>
              <a:latin typeface="Dosis"/>
              <a:ea typeface="Dosis"/>
              <a:cs typeface="Dosis"/>
              <a:sym typeface="Dosis"/>
            </a:endParaRPr>
          </a:p>
          <a:p>
            <a:pPr indent="0" lvl="0" marL="45720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Pada data baru (Test Data), rasio NPL adalah </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Workforce cost</a:t>
            </a:r>
            <a:r>
              <a:rPr b="0" i="0" lang="en-US" sz="2000" u="none" cap="none" strike="noStrike">
                <a:solidFill>
                  <a:schemeClr val="dk1"/>
                </a:solidFill>
                <a:latin typeface="Dosis"/>
                <a:ea typeface="Dosis"/>
                <a:cs typeface="Dosis"/>
                <a:sym typeface="Dosis"/>
              </a:rPr>
              <a:t>: biaya pengeluaran pelanggan yang terlibat dalam proses persetujuan pinjaman</a:t>
            </a:r>
            <a:endParaRPr b="0" i="0" sz="2000" u="none" cap="none" strike="noStrike">
              <a:solidFill>
                <a:schemeClr val="dk1"/>
              </a:solidFill>
              <a:latin typeface="Dosis"/>
              <a:ea typeface="Dosis"/>
              <a:cs typeface="Dosis"/>
              <a:sym typeface="Dosis"/>
            </a:endParaRPr>
          </a:p>
          <a:p>
            <a:pPr indent="0" lvl="0" marL="45720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Model dapat dengan baik memprediksi Risk_Flag dari calon nasabah, sehingga dapat efektif dalam 2-4 tahap dari 6-8 tahap persetujuan kredit dan mengurangi biaya operasional sekitar 20-50%.</a:t>
            </a:r>
            <a:endParaRPr b="0" i="0" sz="2000" u="none" cap="none" strike="noStrike">
              <a:solidFill>
                <a:schemeClr val="dk1"/>
              </a:solidFill>
              <a:latin typeface="Dosis"/>
              <a:ea typeface="Dosis"/>
              <a:cs typeface="Dosis"/>
              <a:sym typeface="Dosi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999c3ab6e5_8_6"/>
          <p:cNvSpPr txBox="1"/>
          <p:nvPr>
            <p:ph type="title"/>
          </p:nvPr>
        </p:nvSpPr>
        <p:spPr>
          <a:xfrm>
            <a:off x="500550" y="409550"/>
            <a:ext cx="8231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Perbandingan Manual vs Modelling</a:t>
            </a:r>
            <a:endParaRPr>
              <a:solidFill>
                <a:schemeClr val="accent4"/>
              </a:solidFill>
            </a:endParaRPr>
          </a:p>
        </p:txBody>
      </p:sp>
      <p:pic>
        <p:nvPicPr>
          <p:cNvPr id="390" name="Google Shape;390;g2999c3ab6e5_8_6"/>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391" name="Google Shape;391;g2999c3ab6e5_8_6"/>
          <p:cNvSpPr txBox="1"/>
          <p:nvPr/>
        </p:nvSpPr>
        <p:spPr>
          <a:xfrm>
            <a:off x="580925" y="1022075"/>
            <a:ext cx="11611200" cy="5571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65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Perhitungan Manual </a:t>
            </a:r>
            <a:r>
              <a:rPr b="0" i="0" lang="en-US" sz="2000" u="none" cap="none" strike="noStrike">
                <a:solidFill>
                  <a:schemeClr val="dk1"/>
                </a:solidFill>
                <a:latin typeface="Dosis"/>
                <a:ea typeface="Dosis"/>
                <a:cs typeface="Dosis"/>
                <a:sym typeface="Dosis"/>
              </a:rPr>
              <a:t>: Perhitungan manual memiliki beberapa kelebihan dalam menghitung yaitu tidak memerlukan pengetahuan khusus tentang pemrograman atau statistik yang mendetail dan kompleks dan juga tidak memerlukan data historis yang banyak seperti </a:t>
            </a:r>
            <a:r>
              <a:rPr b="0" i="1" lang="en-US" sz="2000" u="none" cap="none" strike="noStrike">
                <a:solidFill>
                  <a:schemeClr val="dk1"/>
                </a:solidFill>
                <a:latin typeface="Dosis"/>
                <a:ea typeface="Dosis"/>
                <a:cs typeface="Dosis"/>
                <a:sym typeface="Dosis"/>
              </a:rPr>
              <a:t>feature-feature </a:t>
            </a:r>
            <a:r>
              <a:rPr b="0" i="0" lang="en-US" sz="2000" u="none" cap="none" strike="noStrike">
                <a:solidFill>
                  <a:schemeClr val="dk1"/>
                </a:solidFill>
                <a:latin typeface="Dosis"/>
                <a:ea typeface="Dosis"/>
                <a:cs typeface="Dosis"/>
                <a:sym typeface="Dosis"/>
              </a:rPr>
              <a:t>yang diperlukan dalam modelling namun memiliki kekurangan karena tidak seakurat metode machine learning jika ada pola kompleks dalam data yang tidak mudah dilihat dengan mata telanjang dan juga memerlukan lebih banyak waktu dan upaya jika memiliki banyak data bahkan beberapa sampai 8 tahapan untuk menghitung persentase pinjaman yang disetujui.</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Perhitungan Modelling</a:t>
            </a:r>
            <a:r>
              <a:rPr b="0" i="0" lang="en-US" sz="2000" u="none" cap="none" strike="noStrike">
                <a:solidFill>
                  <a:schemeClr val="dk1"/>
                </a:solidFill>
                <a:latin typeface="Dosis"/>
                <a:ea typeface="Dosis"/>
                <a:cs typeface="Dosis"/>
                <a:sym typeface="Dosis"/>
              </a:rPr>
              <a:t>: Dalam penghitungan modeling karena memiliki lebih banyak data dalam menghitung persentase pinjaman dan variabel dapat membuat perhitungan lebih  efektif dan lebih efisien dengan  dalam 2-4 tahap sehingga dapat menghitung secara akurat mengenai persetujuan pinjaman seseorang daripada manual. Perhitungan modelling mampu menangani pola yang kompleks dan hubungan non-linear serta memberikan pemahaman yang lebih dalam tentang faktor-faktor risiko peminjaman dibandingkan dengan manual.</a:t>
            </a:r>
            <a:endParaRPr b="0" i="0" sz="2000" u="none" cap="none" strike="noStrike">
              <a:solidFill>
                <a:schemeClr val="dk1"/>
              </a:solidFill>
              <a:latin typeface="Dosis"/>
              <a:ea typeface="Dosis"/>
              <a:cs typeface="Dosis"/>
              <a:sym typeface="Dosi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4ffd9ee359_0_17"/>
          <p:cNvSpPr txBox="1"/>
          <p:nvPr>
            <p:ph type="title"/>
          </p:nvPr>
        </p:nvSpPr>
        <p:spPr>
          <a:xfrm>
            <a:off x="1850800" y="1768550"/>
            <a:ext cx="8490300" cy="43875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Terima Kasih</a:t>
            </a:r>
            <a:endParaRPr/>
          </a:p>
        </p:txBody>
      </p:sp>
      <p:sp>
        <p:nvSpPr>
          <p:cNvPr id="398" name="Google Shape;398;g24ffd9ee359_0_17"/>
          <p:cNvSpPr/>
          <p:nvPr/>
        </p:nvSpPr>
        <p:spPr>
          <a:xfrm>
            <a:off x="8893250" y="-634950"/>
            <a:ext cx="3064500" cy="1587900"/>
          </a:xfrm>
          <a:prstGeom prst="roundRect">
            <a:avLst>
              <a:gd fmla="val 16667" name="adj"/>
            </a:avLst>
          </a:prstGeom>
          <a:solidFill>
            <a:schemeClr val="lt1"/>
          </a:solidFill>
          <a:ln>
            <a:noFill/>
          </a:ln>
          <a:effectLst>
            <a:outerShdw blurRad="28575" rotWithShape="0" algn="bl" dir="3600000" dist="47625">
              <a:srgbClr val="000000">
                <a:alpha val="4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9" name="Google Shape;399;g24ffd9ee359_0_17"/>
          <p:cNvPicPr preferRelativeResize="0"/>
          <p:nvPr/>
        </p:nvPicPr>
        <p:blipFill rotWithShape="1">
          <a:blip r:embed="rId3">
            <a:alphaModFix/>
          </a:blip>
          <a:srcRect b="0" l="0" r="0" t="0"/>
          <a:stretch/>
        </p:blipFill>
        <p:spPr>
          <a:xfrm>
            <a:off x="10588450" y="175423"/>
            <a:ext cx="1266300" cy="477145"/>
          </a:xfrm>
          <a:prstGeom prst="rect">
            <a:avLst/>
          </a:prstGeom>
          <a:noFill/>
          <a:ln>
            <a:noFill/>
          </a:ln>
        </p:spPr>
      </p:pic>
      <p:pic>
        <p:nvPicPr>
          <p:cNvPr id="400" name="Google Shape;400;g24ffd9ee359_0_17"/>
          <p:cNvPicPr preferRelativeResize="0"/>
          <p:nvPr/>
        </p:nvPicPr>
        <p:blipFill rotWithShape="1">
          <a:blip r:embed="rId4">
            <a:alphaModFix/>
          </a:blip>
          <a:srcRect b="0" l="0" r="0" t="0"/>
          <a:stretch/>
        </p:blipFill>
        <p:spPr>
          <a:xfrm>
            <a:off x="9112650" y="193975"/>
            <a:ext cx="1266300" cy="4400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 name="Shape 94"/>
        <p:cNvGrpSpPr/>
        <p:nvPr/>
      </p:nvGrpSpPr>
      <p:grpSpPr>
        <a:xfrm>
          <a:off x="0" y="0"/>
          <a:ext cx="0" cy="0"/>
          <a:chOff x="0" y="0"/>
          <a:chExt cx="0" cy="0"/>
        </a:xfrm>
      </p:grpSpPr>
      <p:sp>
        <p:nvSpPr>
          <p:cNvPr id="95" name="Google Shape;95;g24ff559cf0d_1_0"/>
          <p:cNvSpPr txBox="1"/>
          <p:nvPr/>
        </p:nvSpPr>
        <p:spPr>
          <a:xfrm>
            <a:off x="262025" y="1902000"/>
            <a:ext cx="5373300" cy="30540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i="0" lang="en-US" sz="4700" u="none" cap="none" strike="noStrike">
                <a:solidFill>
                  <a:schemeClr val="lt1"/>
                </a:solidFill>
                <a:latin typeface="Montserrat"/>
                <a:ea typeface="Montserrat"/>
                <a:cs typeface="Montserrat"/>
                <a:sym typeface="Montserrat"/>
              </a:rPr>
              <a:t>Exploratory Data Analysis </a:t>
            </a:r>
            <a:endParaRPr b="1" i="0" sz="4700" u="none" cap="none" strike="noStrike">
              <a:solidFill>
                <a:schemeClr val="lt1"/>
              </a:solidFill>
              <a:latin typeface="Montserrat"/>
              <a:ea typeface="Montserrat"/>
              <a:cs typeface="Montserrat"/>
              <a:sym typeface="Montserrat"/>
            </a:endParaRPr>
          </a:p>
          <a:p>
            <a:pPr indent="0" lvl="0" marL="0" marR="0" rtl="0" algn="ctr">
              <a:lnSpc>
                <a:spcPct val="103125"/>
              </a:lnSpc>
              <a:spcBef>
                <a:spcPts val="0"/>
              </a:spcBef>
              <a:spcAft>
                <a:spcPts val="0"/>
              </a:spcAft>
              <a:buClr>
                <a:srgbClr val="000000"/>
              </a:buClr>
              <a:buSzPts val="3200"/>
              <a:buFont typeface="Arial"/>
              <a:buNone/>
            </a:pPr>
            <a:r>
              <a:rPr b="1" i="0" lang="en-US" sz="4700" u="none" cap="none" strike="noStrike">
                <a:solidFill>
                  <a:schemeClr val="lt1"/>
                </a:solidFill>
                <a:latin typeface="Montserrat"/>
                <a:ea typeface="Montserrat"/>
                <a:cs typeface="Montserrat"/>
                <a:sym typeface="Montserrat"/>
              </a:rPr>
              <a:t>&amp; </a:t>
            </a:r>
            <a:endParaRPr b="1" i="0" sz="4700" u="none" cap="none" strike="noStrike">
              <a:solidFill>
                <a:schemeClr val="lt1"/>
              </a:solidFill>
              <a:latin typeface="Montserrat"/>
              <a:ea typeface="Montserrat"/>
              <a:cs typeface="Montserrat"/>
              <a:sym typeface="Montserrat"/>
            </a:endParaRPr>
          </a:p>
          <a:p>
            <a:pPr indent="0" lvl="0" marL="0" marR="0" rtl="0" algn="ctr">
              <a:lnSpc>
                <a:spcPct val="103125"/>
              </a:lnSpc>
              <a:spcBef>
                <a:spcPts val="0"/>
              </a:spcBef>
              <a:spcAft>
                <a:spcPts val="0"/>
              </a:spcAft>
              <a:buClr>
                <a:srgbClr val="000000"/>
              </a:buClr>
              <a:buSzPts val="3200"/>
              <a:buFont typeface="Arial"/>
              <a:buNone/>
            </a:pPr>
            <a:r>
              <a:rPr b="1" i="0" lang="en-US" sz="4700" u="none" cap="none" strike="noStrike">
                <a:solidFill>
                  <a:schemeClr val="lt1"/>
                </a:solidFill>
                <a:latin typeface="Montserrat"/>
                <a:ea typeface="Montserrat"/>
                <a:cs typeface="Montserrat"/>
                <a:sym typeface="Montserrat"/>
              </a:rPr>
              <a:t>Business Insight</a:t>
            </a:r>
            <a:endParaRPr b="1" i="0" sz="4700" u="none" cap="none" strike="noStrike">
              <a:solidFill>
                <a:schemeClr val="lt1"/>
              </a:solidFill>
              <a:latin typeface="Montserrat"/>
              <a:ea typeface="Montserrat"/>
              <a:cs typeface="Montserrat"/>
              <a:sym typeface="Montserrat"/>
            </a:endParaRPr>
          </a:p>
        </p:txBody>
      </p:sp>
      <p:sp>
        <p:nvSpPr>
          <p:cNvPr id="96" name="Google Shape;96;g24ff559cf0d_1_0"/>
          <p:cNvSpPr txBox="1"/>
          <p:nvPr/>
        </p:nvSpPr>
        <p:spPr>
          <a:xfrm>
            <a:off x="6304725" y="2374650"/>
            <a:ext cx="5373300" cy="21087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Descriptive Statistics</a:t>
            </a:r>
            <a:endParaRPr b="1" i="0" sz="3200" u="none" cap="none" strike="noStrike">
              <a:solidFill>
                <a:srgbClr val="0198A3"/>
              </a:solidFill>
              <a:latin typeface="Montserrat"/>
              <a:ea typeface="Montserrat"/>
              <a:cs typeface="Montserrat"/>
              <a:sym typeface="Montserrat"/>
            </a:endParaRPr>
          </a:p>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Multivariate Analysis</a:t>
            </a:r>
            <a:endParaRPr b="1" i="0" sz="3200" u="none" cap="none" strike="noStrike">
              <a:solidFill>
                <a:srgbClr val="0198A3"/>
              </a:solidFill>
              <a:latin typeface="Montserrat"/>
              <a:ea typeface="Montserrat"/>
              <a:cs typeface="Montserrat"/>
              <a:sym typeface="Montserrat"/>
            </a:endParaRPr>
          </a:p>
          <a:p>
            <a:pPr indent="-431800" lvl="0" marL="457200" marR="0" rtl="0" algn="l">
              <a:lnSpc>
                <a:spcPct val="103125"/>
              </a:lnSpc>
              <a:spcBef>
                <a:spcPts val="0"/>
              </a:spcBef>
              <a:spcAft>
                <a:spcPts val="0"/>
              </a:spcAft>
              <a:buClr>
                <a:srgbClr val="0198A3"/>
              </a:buClr>
              <a:buSzPts val="3200"/>
              <a:buFont typeface="Montserrat"/>
              <a:buAutoNum type="arabicPeriod"/>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97" name="Google Shape;97;g24ff559cf0d_1_0"/>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g24ff559cf0d_1_39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b="1" lang="en-US">
                <a:solidFill>
                  <a:schemeClr val="accent4"/>
                </a:solidFill>
                <a:latin typeface="Montserrat"/>
                <a:ea typeface="Montserrat"/>
                <a:cs typeface="Montserrat"/>
                <a:sym typeface="Montserrat"/>
              </a:rPr>
              <a:t>Descriptive Statistics</a:t>
            </a:r>
            <a:endParaRPr b="1">
              <a:solidFill>
                <a:schemeClr val="accent4"/>
              </a:solidFill>
              <a:latin typeface="Montserrat"/>
              <a:ea typeface="Montserrat"/>
              <a:cs typeface="Montserrat"/>
              <a:sym typeface="Montserrat"/>
            </a:endParaRPr>
          </a:p>
        </p:txBody>
      </p:sp>
      <p:pic>
        <p:nvPicPr>
          <p:cNvPr id="104" name="Google Shape;104;g24ff559cf0d_1_391"/>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105" name="Google Shape;105;g24ff559cf0d_1_391"/>
          <p:cNvPicPr preferRelativeResize="0"/>
          <p:nvPr/>
        </p:nvPicPr>
        <p:blipFill rotWithShape="1">
          <a:blip r:embed="rId4">
            <a:alphaModFix/>
          </a:blip>
          <a:srcRect b="0" l="0" r="0" t="0"/>
          <a:stretch/>
        </p:blipFill>
        <p:spPr>
          <a:xfrm>
            <a:off x="840525" y="1356875"/>
            <a:ext cx="2650275" cy="2557475"/>
          </a:xfrm>
          <a:prstGeom prst="rect">
            <a:avLst/>
          </a:prstGeom>
          <a:noFill/>
          <a:ln>
            <a:noFill/>
          </a:ln>
        </p:spPr>
      </p:pic>
      <p:pic>
        <p:nvPicPr>
          <p:cNvPr id="106" name="Google Shape;106;g24ff559cf0d_1_391"/>
          <p:cNvPicPr preferRelativeResize="0"/>
          <p:nvPr/>
        </p:nvPicPr>
        <p:blipFill rotWithShape="1">
          <a:blip r:embed="rId5">
            <a:alphaModFix/>
          </a:blip>
          <a:srcRect b="0" l="0" r="0" t="0"/>
          <a:stretch/>
        </p:blipFill>
        <p:spPr>
          <a:xfrm>
            <a:off x="840525" y="4000550"/>
            <a:ext cx="3855046" cy="1180113"/>
          </a:xfrm>
          <a:prstGeom prst="rect">
            <a:avLst/>
          </a:prstGeom>
          <a:noFill/>
          <a:ln>
            <a:noFill/>
          </a:ln>
        </p:spPr>
      </p:pic>
      <p:pic>
        <p:nvPicPr>
          <p:cNvPr id="107" name="Google Shape;107;g24ff559cf0d_1_391"/>
          <p:cNvPicPr preferRelativeResize="0"/>
          <p:nvPr/>
        </p:nvPicPr>
        <p:blipFill rotWithShape="1">
          <a:blip r:embed="rId6">
            <a:alphaModFix/>
          </a:blip>
          <a:srcRect b="0" l="0" r="0" t="0"/>
          <a:stretch/>
        </p:blipFill>
        <p:spPr>
          <a:xfrm>
            <a:off x="840525" y="5244794"/>
            <a:ext cx="3997300" cy="1567108"/>
          </a:xfrm>
          <a:prstGeom prst="rect">
            <a:avLst/>
          </a:prstGeom>
          <a:noFill/>
          <a:ln>
            <a:noFill/>
          </a:ln>
        </p:spPr>
      </p:pic>
      <p:sp>
        <p:nvSpPr>
          <p:cNvPr id="108" name="Google Shape;108;g24ff559cf0d_1_391"/>
          <p:cNvSpPr txBox="1"/>
          <p:nvPr>
            <p:ph idx="1" type="body"/>
          </p:nvPr>
        </p:nvSpPr>
        <p:spPr>
          <a:xfrm>
            <a:off x="4968200" y="1356875"/>
            <a:ext cx="6808500" cy="5377500"/>
          </a:xfrm>
          <a:prstGeom prst="rect">
            <a:avLst/>
          </a:prstGeom>
          <a:noFill/>
          <a:ln>
            <a:noFill/>
          </a:ln>
        </p:spPr>
        <p:txBody>
          <a:bodyPr anchorCtr="0" anchor="t" bIns="121900" lIns="121900" spcFirstLastPara="1" rIns="121900" wrap="square" tIns="121900">
            <a:noAutofit/>
          </a:bodyPr>
          <a:lstStyle/>
          <a:p>
            <a:pPr indent="-355600" lvl="0" marL="457200" rtl="0" algn="just">
              <a:lnSpc>
                <a:spcPct val="115000"/>
              </a:lnSpc>
              <a:spcBef>
                <a:spcPts val="0"/>
              </a:spcBef>
              <a:spcAft>
                <a:spcPts val="0"/>
              </a:spcAft>
              <a:buSzPts val="2000"/>
              <a:buFont typeface="Dosis"/>
              <a:buChar char="●"/>
            </a:pPr>
            <a:r>
              <a:rPr lang="en-US" sz="2000">
                <a:latin typeface="Dosis"/>
                <a:ea typeface="Dosis"/>
                <a:cs typeface="Dosis"/>
                <a:sym typeface="Dosis"/>
              </a:rPr>
              <a:t>Data terdiri dari 252.000 baris and 13 kolom dan tidak ada nilai null, semua tipe data sudah sesuai.</a:t>
            </a:r>
            <a:endParaRPr sz="2000">
              <a:latin typeface="Dosis"/>
              <a:ea typeface="Dosis"/>
              <a:cs typeface="Dosis"/>
              <a:sym typeface="Dosis"/>
            </a:endParaRPr>
          </a:p>
          <a:p>
            <a:pPr indent="-355600" lvl="0" marL="457200" rtl="0" algn="just">
              <a:lnSpc>
                <a:spcPct val="115000"/>
              </a:lnSpc>
              <a:spcBef>
                <a:spcPts val="0"/>
              </a:spcBef>
              <a:spcAft>
                <a:spcPts val="0"/>
              </a:spcAft>
              <a:buSzPts val="2000"/>
              <a:buFont typeface="Dosis"/>
              <a:buChar char="●"/>
            </a:pPr>
            <a:r>
              <a:rPr lang="en-US" sz="2000">
                <a:latin typeface="Dosis"/>
                <a:ea typeface="Dosis"/>
                <a:cs typeface="Dosis"/>
                <a:sym typeface="Dosis"/>
              </a:rPr>
              <a:t>7 kolom dengan variabel kontinu (int64) dan 6 kolom dengan variabel kategori (object)</a:t>
            </a:r>
            <a:endParaRPr sz="2000">
              <a:latin typeface="Dosis"/>
              <a:ea typeface="Dosis"/>
              <a:cs typeface="Dosis"/>
              <a:sym typeface="Dosis"/>
            </a:endParaRPr>
          </a:p>
          <a:p>
            <a:pPr indent="-355600" lvl="0" marL="457200" rtl="0" algn="just">
              <a:lnSpc>
                <a:spcPct val="115000"/>
              </a:lnSpc>
              <a:spcBef>
                <a:spcPts val="0"/>
              </a:spcBef>
              <a:spcAft>
                <a:spcPts val="0"/>
              </a:spcAft>
              <a:buSzPts val="2000"/>
              <a:buFont typeface="Dosis"/>
              <a:buChar char="●"/>
            </a:pPr>
            <a:r>
              <a:rPr lang="en-US" sz="2000">
                <a:latin typeface="Dosis"/>
                <a:ea typeface="Dosis"/>
                <a:cs typeface="Dosis"/>
                <a:sym typeface="Dosis"/>
              </a:rPr>
              <a:t>Masing-masing kolom kategorikal memiliki nilai unique sebagai berikut:</a:t>
            </a:r>
            <a:endParaRPr sz="2000">
              <a:latin typeface="Dosis"/>
              <a:ea typeface="Dosis"/>
              <a:cs typeface="Dosis"/>
              <a:sym typeface="Dosis"/>
            </a:endParaRPr>
          </a:p>
          <a:p>
            <a:pPr indent="-355600" lvl="1" marL="914400" rtl="0" algn="just">
              <a:lnSpc>
                <a:spcPct val="115000"/>
              </a:lnSpc>
              <a:spcBef>
                <a:spcPts val="0"/>
              </a:spcBef>
              <a:spcAft>
                <a:spcPts val="0"/>
              </a:spcAft>
              <a:buSzPts val="2000"/>
              <a:buFont typeface="Dosis"/>
              <a:buChar char="○"/>
            </a:pPr>
            <a:r>
              <a:rPr lang="en-US" sz="2000">
                <a:latin typeface="Dosis"/>
                <a:ea typeface="Dosis"/>
                <a:cs typeface="Dosis"/>
                <a:sym typeface="Dosis"/>
              </a:rPr>
              <a:t>Married/Single: married, single</a:t>
            </a:r>
            <a:endParaRPr sz="2000">
              <a:latin typeface="Dosis"/>
              <a:ea typeface="Dosis"/>
              <a:cs typeface="Dosis"/>
              <a:sym typeface="Dosis"/>
            </a:endParaRPr>
          </a:p>
          <a:p>
            <a:pPr indent="-355600" lvl="1" marL="914400" rtl="0" algn="just">
              <a:lnSpc>
                <a:spcPct val="115000"/>
              </a:lnSpc>
              <a:spcBef>
                <a:spcPts val="0"/>
              </a:spcBef>
              <a:spcAft>
                <a:spcPts val="0"/>
              </a:spcAft>
              <a:buSzPts val="2000"/>
              <a:buFont typeface="Dosis"/>
              <a:buChar char="○"/>
            </a:pPr>
            <a:r>
              <a:rPr lang="en-US" sz="2000">
                <a:latin typeface="Dosis"/>
                <a:ea typeface="Dosis"/>
                <a:cs typeface="Dosis"/>
                <a:sym typeface="Dosis"/>
              </a:rPr>
              <a:t>House_Ownership: rented, owned, norent_noown</a:t>
            </a:r>
            <a:endParaRPr sz="2000">
              <a:latin typeface="Dosis"/>
              <a:ea typeface="Dosis"/>
              <a:cs typeface="Dosis"/>
              <a:sym typeface="Dosis"/>
            </a:endParaRPr>
          </a:p>
          <a:p>
            <a:pPr indent="-355600" lvl="1" marL="914400" rtl="0" algn="just">
              <a:lnSpc>
                <a:spcPct val="115000"/>
              </a:lnSpc>
              <a:spcBef>
                <a:spcPts val="0"/>
              </a:spcBef>
              <a:spcAft>
                <a:spcPts val="0"/>
              </a:spcAft>
              <a:buSzPts val="2000"/>
              <a:buFont typeface="Dosis"/>
              <a:buChar char="○"/>
            </a:pPr>
            <a:r>
              <a:rPr lang="en-US" sz="2000">
                <a:latin typeface="Dosis"/>
                <a:ea typeface="Dosis"/>
                <a:cs typeface="Dosis"/>
                <a:sym typeface="Dosis"/>
              </a:rPr>
              <a:t>Car_Ownership: yes, no</a:t>
            </a:r>
            <a:endParaRPr sz="2000">
              <a:latin typeface="Dosis"/>
              <a:ea typeface="Dosis"/>
              <a:cs typeface="Dosis"/>
              <a:sym typeface="Dosis"/>
            </a:endParaRPr>
          </a:p>
          <a:p>
            <a:pPr indent="-355600" lvl="1" marL="914400" rtl="0" algn="just">
              <a:lnSpc>
                <a:spcPct val="115000"/>
              </a:lnSpc>
              <a:spcBef>
                <a:spcPts val="0"/>
              </a:spcBef>
              <a:spcAft>
                <a:spcPts val="0"/>
              </a:spcAft>
              <a:buSzPts val="2000"/>
              <a:buFont typeface="Dosis"/>
              <a:buChar char="○"/>
            </a:pPr>
            <a:r>
              <a:rPr lang="en-US" sz="2000">
                <a:latin typeface="Dosis"/>
                <a:ea typeface="Dosis"/>
                <a:cs typeface="Dosis"/>
                <a:sym typeface="Dosis"/>
              </a:rPr>
              <a:t>Profession, City, dan State memiliki banyak nilai unique sehingga tidak cukup untuk dijabarkan disini</a:t>
            </a:r>
            <a:endParaRPr sz="2000">
              <a:latin typeface="Dosis"/>
              <a:ea typeface="Dosis"/>
              <a:cs typeface="Dosis"/>
              <a:sym typeface="Dosis"/>
            </a:endParaRPr>
          </a:p>
          <a:p>
            <a:pPr indent="-355600" lvl="0" marL="457200" rtl="0" algn="just">
              <a:lnSpc>
                <a:spcPct val="115000"/>
              </a:lnSpc>
              <a:spcBef>
                <a:spcPts val="0"/>
              </a:spcBef>
              <a:spcAft>
                <a:spcPts val="0"/>
              </a:spcAft>
              <a:buSzPts val="2000"/>
              <a:buFont typeface="Dosis"/>
              <a:buChar char="●"/>
            </a:pPr>
            <a:r>
              <a:rPr lang="en-US" sz="2000">
                <a:latin typeface="Dosis"/>
                <a:ea typeface="Dosis"/>
                <a:cs typeface="Dosis"/>
                <a:sym typeface="Dosis"/>
              </a:rPr>
              <a:t>Dari hasil pengecekan nilai unique tiap kolom sudah sesuai dan tidak redundan, untuk memperkecil scope distribusi, kolom-kolom yang memiliki banyak nilai unique akan dikelompokkan di proses pre-processing.</a:t>
            </a:r>
            <a:endParaRPr sz="2000">
              <a:latin typeface="Dosis"/>
              <a:ea typeface="Dosis"/>
              <a:cs typeface="Dosis"/>
              <a:sym typeface="Dosis"/>
            </a:endParaRPr>
          </a:p>
          <a:p>
            <a:pPr indent="0" lvl="0" marL="457200" rtl="0" algn="just">
              <a:lnSpc>
                <a:spcPct val="115000"/>
              </a:lnSpc>
              <a:spcBef>
                <a:spcPts val="0"/>
              </a:spcBef>
              <a:spcAft>
                <a:spcPts val="0"/>
              </a:spcAft>
              <a:buSzPts val="1900"/>
              <a:buNone/>
            </a:pPr>
            <a:r>
              <a:t/>
            </a:r>
            <a:endParaRPr sz="2000">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 name="Shape 113"/>
        <p:cNvGrpSpPr/>
        <p:nvPr/>
      </p:nvGrpSpPr>
      <p:grpSpPr>
        <a:xfrm>
          <a:off x="0" y="0"/>
          <a:ext cx="0" cy="0"/>
          <a:chOff x="0" y="0"/>
          <a:chExt cx="0" cy="0"/>
        </a:xfrm>
      </p:grpSpPr>
      <p:sp>
        <p:nvSpPr>
          <p:cNvPr id="114" name="Google Shape;114;g24ff559cf0d_1_40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Univariate Analysis</a:t>
            </a:r>
            <a:endParaRPr>
              <a:solidFill>
                <a:schemeClr val="accent4"/>
              </a:solidFill>
            </a:endParaRPr>
          </a:p>
        </p:txBody>
      </p:sp>
      <p:sp>
        <p:nvSpPr>
          <p:cNvPr id="115" name="Google Shape;115;g24ff559cf0d_1_408"/>
          <p:cNvSpPr txBox="1"/>
          <p:nvPr>
            <p:ph idx="1" type="body"/>
          </p:nvPr>
        </p:nvSpPr>
        <p:spPr>
          <a:xfrm>
            <a:off x="4993400" y="1678400"/>
            <a:ext cx="6783300" cy="45552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SzPts val="1900"/>
              <a:buNone/>
            </a:pPr>
            <a:r>
              <a:rPr lang="en-US" sz="1800">
                <a:latin typeface="Dosis"/>
                <a:ea typeface="Dosis"/>
                <a:cs typeface="Dosis"/>
                <a:sym typeface="Dosis"/>
              </a:rPr>
              <a:t>Pada boxplot tidak ada outlier yang terlihat kecuali pada kolom Risk_Flag karena inputnya hanya angka 0 dan 1, tidak adanya outlier menandakan bahwa distribusi data normal. </a:t>
            </a:r>
            <a:endParaRPr sz="1800">
              <a:latin typeface="Dosis"/>
              <a:ea typeface="Dosis"/>
              <a:cs typeface="Dosis"/>
              <a:sym typeface="Dosis"/>
            </a:endParaRPr>
          </a:p>
          <a:p>
            <a:pPr indent="0" lvl="0" marL="0" rtl="0" algn="just">
              <a:lnSpc>
                <a:spcPct val="115000"/>
              </a:lnSpc>
              <a:spcBef>
                <a:spcPts val="0"/>
              </a:spcBef>
              <a:spcAft>
                <a:spcPts val="0"/>
              </a:spcAft>
              <a:buSzPts val="1900"/>
              <a:buNone/>
            </a:pPr>
            <a:r>
              <a:t/>
            </a:r>
            <a:endParaRPr sz="1800">
              <a:latin typeface="Dosis"/>
              <a:ea typeface="Dosis"/>
              <a:cs typeface="Dosis"/>
              <a:sym typeface="Dosis"/>
            </a:endParaRPr>
          </a:p>
          <a:p>
            <a:pPr indent="0" lvl="0" marL="0" rtl="0" algn="just">
              <a:lnSpc>
                <a:spcPct val="115000"/>
              </a:lnSpc>
              <a:spcBef>
                <a:spcPts val="0"/>
              </a:spcBef>
              <a:spcAft>
                <a:spcPts val="0"/>
              </a:spcAft>
              <a:buSzPts val="1900"/>
              <a:buNone/>
            </a:pPr>
            <a:r>
              <a:rPr lang="en-US" sz="1800">
                <a:latin typeface="Dosis"/>
                <a:ea typeface="Dosis"/>
                <a:cs typeface="Dosis"/>
                <a:sym typeface="Dosis"/>
              </a:rPr>
              <a:t>Lalu pada distplot, grafik pada setiap kolom memiliki distribusi yang berbeda:</a:t>
            </a:r>
            <a:endParaRPr sz="1800">
              <a:latin typeface="Dosis"/>
              <a:ea typeface="Dosis"/>
              <a:cs typeface="Dosis"/>
              <a:sym typeface="Dosis"/>
            </a:endParaRPr>
          </a:p>
          <a:p>
            <a:pPr indent="-342900" lvl="0" marL="914400" rtl="0" algn="just">
              <a:lnSpc>
                <a:spcPct val="115000"/>
              </a:lnSpc>
              <a:spcBef>
                <a:spcPts val="0"/>
              </a:spcBef>
              <a:spcAft>
                <a:spcPts val="0"/>
              </a:spcAft>
              <a:buSzPts val="1800"/>
              <a:buFont typeface="Dosis"/>
              <a:buChar char="●"/>
            </a:pPr>
            <a:r>
              <a:rPr lang="en-US" sz="1800">
                <a:latin typeface="Dosis"/>
                <a:ea typeface="Dosis"/>
                <a:cs typeface="Dosis"/>
                <a:sym typeface="Dosis"/>
              </a:rPr>
              <a:t>Income, age dan experience : uniform distribution, karena data memiliki nilai yang seragam dan tidak terjadi lonjakan sehingga data memiliki probabilitas yang sama.</a:t>
            </a:r>
            <a:endParaRPr sz="1800">
              <a:latin typeface="Dosis"/>
              <a:ea typeface="Dosis"/>
              <a:cs typeface="Dosis"/>
              <a:sym typeface="Dosis"/>
            </a:endParaRPr>
          </a:p>
          <a:p>
            <a:pPr indent="-342900" lvl="0" marL="914400" rtl="0" algn="just">
              <a:lnSpc>
                <a:spcPct val="115000"/>
              </a:lnSpc>
              <a:spcBef>
                <a:spcPts val="0"/>
              </a:spcBef>
              <a:spcAft>
                <a:spcPts val="0"/>
              </a:spcAft>
              <a:buSzPts val="1800"/>
              <a:buFont typeface="Dosis"/>
              <a:buChar char="●"/>
            </a:pPr>
            <a:r>
              <a:rPr lang="en-US" sz="1800">
                <a:latin typeface="Dosis"/>
                <a:ea typeface="Dosis"/>
                <a:cs typeface="Dosis"/>
                <a:sym typeface="Dosis"/>
              </a:rPr>
              <a:t>Current_job_yrs : Skewness positive, ekor distribusi berada di sebelah kanan dengan nilai terbanyak sehingga distribusi sebagian besar berada pada nilai rendah.</a:t>
            </a:r>
            <a:endParaRPr sz="1800">
              <a:latin typeface="Dosis"/>
              <a:ea typeface="Dosis"/>
              <a:cs typeface="Dosis"/>
              <a:sym typeface="Dosis"/>
            </a:endParaRPr>
          </a:p>
          <a:p>
            <a:pPr indent="-342900" lvl="0" marL="914400" rtl="0" algn="just">
              <a:lnSpc>
                <a:spcPct val="115000"/>
              </a:lnSpc>
              <a:spcBef>
                <a:spcPts val="0"/>
              </a:spcBef>
              <a:spcAft>
                <a:spcPts val="0"/>
              </a:spcAft>
              <a:buSzPts val="1800"/>
              <a:buFont typeface="Dosis"/>
              <a:buChar char="●"/>
            </a:pPr>
            <a:r>
              <a:rPr lang="en-US" sz="1800">
                <a:latin typeface="Dosis"/>
                <a:ea typeface="Dosis"/>
                <a:cs typeface="Dosis"/>
                <a:sym typeface="Dosis"/>
              </a:rPr>
              <a:t>current_house_yrs : multimodal distribution curve, karena data memiliki modus yang lebih dari satu.</a:t>
            </a:r>
            <a:endParaRPr sz="1800">
              <a:latin typeface="Dosis"/>
              <a:ea typeface="Dosis"/>
              <a:cs typeface="Dosis"/>
              <a:sym typeface="Dosis"/>
            </a:endParaRPr>
          </a:p>
        </p:txBody>
      </p:sp>
      <p:pic>
        <p:nvPicPr>
          <p:cNvPr id="116" name="Google Shape;116;g24ff559cf0d_1_408"/>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117" name="Google Shape;117;g24ff559cf0d_1_408"/>
          <p:cNvPicPr preferRelativeResize="0"/>
          <p:nvPr/>
        </p:nvPicPr>
        <p:blipFill rotWithShape="1">
          <a:blip r:embed="rId4">
            <a:alphaModFix/>
          </a:blip>
          <a:srcRect b="0" l="0" r="0" t="0"/>
          <a:stretch/>
        </p:blipFill>
        <p:spPr>
          <a:xfrm>
            <a:off x="1200664" y="1446750"/>
            <a:ext cx="3354892" cy="2486600"/>
          </a:xfrm>
          <a:prstGeom prst="rect">
            <a:avLst/>
          </a:prstGeom>
          <a:noFill/>
          <a:ln>
            <a:noFill/>
          </a:ln>
        </p:spPr>
      </p:pic>
      <p:pic>
        <p:nvPicPr>
          <p:cNvPr id="118" name="Google Shape;118;g24ff559cf0d_1_408"/>
          <p:cNvPicPr preferRelativeResize="0"/>
          <p:nvPr/>
        </p:nvPicPr>
        <p:blipFill rotWithShape="1">
          <a:blip r:embed="rId5">
            <a:alphaModFix/>
          </a:blip>
          <a:srcRect b="0" l="0" r="0" t="0"/>
          <a:stretch/>
        </p:blipFill>
        <p:spPr>
          <a:xfrm>
            <a:off x="1253150" y="4023225"/>
            <a:ext cx="3354875" cy="24996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sp>
        <p:nvSpPr>
          <p:cNvPr id="124" name="Google Shape;124;g24ff559cf0d_1_42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Univariate Analysis</a:t>
            </a:r>
            <a:endParaRPr>
              <a:solidFill>
                <a:schemeClr val="accent4"/>
              </a:solidFill>
            </a:endParaRPr>
          </a:p>
        </p:txBody>
      </p:sp>
      <p:sp>
        <p:nvSpPr>
          <p:cNvPr id="125" name="Google Shape;125;g24ff559cf0d_1_422"/>
          <p:cNvSpPr txBox="1"/>
          <p:nvPr>
            <p:ph idx="1" type="body"/>
          </p:nvPr>
        </p:nvSpPr>
        <p:spPr>
          <a:xfrm>
            <a:off x="4993400" y="1514400"/>
            <a:ext cx="6783300" cy="3378000"/>
          </a:xfrm>
          <a:prstGeom prst="rect">
            <a:avLst/>
          </a:prstGeom>
          <a:noFill/>
          <a:ln>
            <a:noFill/>
          </a:ln>
        </p:spPr>
        <p:txBody>
          <a:bodyPr anchorCtr="0" anchor="t" bIns="121900" lIns="121900" spcFirstLastPara="1" rIns="121900" wrap="square" tIns="121900">
            <a:noAutofit/>
          </a:bodyPr>
          <a:lstStyle/>
          <a:p>
            <a:pPr indent="-355600" lvl="0" marL="457200" rtl="0" algn="just">
              <a:lnSpc>
                <a:spcPct val="115000"/>
              </a:lnSpc>
              <a:spcBef>
                <a:spcPts val="0"/>
              </a:spcBef>
              <a:spcAft>
                <a:spcPts val="0"/>
              </a:spcAft>
              <a:buSzPts val="2000"/>
              <a:buFont typeface="Dosis"/>
              <a:buChar char="●"/>
            </a:pPr>
            <a:r>
              <a:rPr lang="en-US" sz="2000">
                <a:latin typeface="Dosis"/>
                <a:ea typeface="Dosis"/>
                <a:cs typeface="Dosis"/>
                <a:sym typeface="Dosis"/>
              </a:rPr>
              <a:t>Kolom kategorikal dengan banyak kategori terjadi pada kolom city, state dan profession sehingga data perlu dikelompokan menjadi beberapa kategori yang serupa menjadi satu kategori baru untuk menyederhanakan data.</a:t>
            </a:r>
            <a:endParaRPr sz="2000">
              <a:latin typeface="Dosis"/>
              <a:ea typeface="Dosis"/>
              <a:cs typeface="Dosis"/>
              <a:sym typeface="Dosis"/>
            </a:endParaRPr>
          </a:p>
          <a:p>
            <a:pPr indent="-355600" lvl="0" marL="457200" rtl="0" algn="just">
              <a:lnSpc>
                <a:spcPct val="115000"/>
              </a:lnSpc>
              <a:spcBef>
                <a:spcPts val="0"/>
              </a:spcBef>
              <a:spcAft>
                <a:spcPts val="0"/>
              </a:spcAft>
              <a:buSzPts val="2000"/>
              <a:buFont typeface="Dosis"/>
              <a:buChar char="●"/>
            </a:pPr>
            <a:r>
              <a:rPr lang="en-US" sz="2000">
                <a:latin typeface="Dosis"/>
                <a:ea typeface="Dosis"/>
                <a:cs typeface="Dosis"/>
                <a:sym typeface="Dosis"/>
              </a:rPr>
              <a:t>Kolom kategorikal dengan Dominasi Kategori Tertentu pada kolom married/single, dan house_ownership yang mengindikasikan ketidakseimbangan dalam data sehingga perlu diperhatikan apakah akan mempengaruhi analisis seperti oversampling dan undersampling diperlukan.</a:t>
            </a:r>
            <a:endParaRPr sz="2000">
              <a:latin typeface="Dosis"/>
              <a:ea typeface="Dosis"/>
              <a:cs typeface="Dosis"/>
              <a:sym typeface="Dosis"/>
            </a:endParaRPr>
          </a:p>
        </p:txBody>
      </p:sp>
      <p:pic>
        <p:nvPicPr>
          <p:cNvPr id="126" name="Google Shape;126;g24ff559cf0d_1_422"/>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127" name="Google Shape;127;g24ff559cf0d_1_422"/>
          <p:cNvPicPr preferRelativeResize="0"/>
          <p:nvPr/>
        </p:nvPicPr>
        <p:blipFill rotWithShape="1">
          <a:blip r:embed="rId4">
            <a:alphaModFix/>
          </a:blip>
          <a:srcRect b="0" l="0" r="0" t="0"/>
          <a:stretch/>
        </p:blipFill>
        <p:spPr>
          <a:xfrm>
            <a:off x="664575" y="1594638"/>
            <a:ext cx="4328825" cy="3217513"/>
          </a:xfrm>
          <a:prstGeom prst="rect">
            <a:avLst/>
          </a:prstGeom>
          <a:noFill/>
          <a:ln>
            <a:noFill/>
          </a:ln>
        </p:spPr>
      </p:pic>
      <p:sp>
        <p:nvSpPr>
          <p:cNvPr id="128" name="Google Shape;128;g24ff559cf0d_1_422"/>
          <p:cNvSpPr txBox="1"/>
          <p:nvPr>
            <p:ph idx="1" type="body"/>
          </p:nvPr>
        </p:nvSpPr>
        <p:spPr>
          <a:xfrm>
            <a:off x="734025" y="5049925"/>
            <a:ext cx="5712000" cy="15651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SzPts val="1900"/>
              <a:buNone/>
            </a:pPr>
            <a:r>
              <a:rPr b="1" lang="en-US" sz="1200">
                <a:latin typeface="Dosis"/>
                <a:ea typeface="Dosis"/>
                <a:cs typeface="Dosis"/>
                <a:sym typeface="Dosis"/>
              </a:rPr>
              <a:t>Rekomendasi Data Pre Processing yang Dapat Dilakukan:</a:t>
            </a:r>
            <a:endParaRPr b="1" sz="1200">
              <a:latin typeface="Dosis"/>
              <a:ea typeface="Dosis"/>
              <a:cs typeface="Dosis"/>
              <a:sym typeface="Dosis"/>
            </a:endParaRPr>
          </a:p>
          <a:p>
            <a:pPr indent="-304800" lvl="0" marL="457200" rtl="0" algn="just">
              <a:lnSpc>
                <a:spcPct val="115000"/>
              </a:lnSpc>
              <a:spcBef>
                <a:spcPts val="0"/>
              </a:spcBef>
              <a:spcAft>
                <a:spcPts val="0"/>
              </a:spcAft>
              <a:buSzPts val="1200"/>
              <a:buFont typeface="Dosis"/>
              <a:buChar char="●"/>
            </a:pPr>
            <a:r>
              <a:rPr b="1" lang="en-US" sz="1200">
                <a:latin typeface="Dosis"/>
                <a:ea typeface="Dosis"/>
                <a:cs typeface="Dosis"/>
                <a:sym typeface="Dosis"/>
              </a:rPr>
              <a:t>Transformasi Data </a:t>
            </a:r>
            <a:r>
              <a:rPr lang="en-US" sz="1200">
                <a:latin typeface="Dosis"/>
                <a:ea typeface="Dosis"/>
                <a:cs typeface="Dosis"/>
                <a:sym typeface="Dosis"/>
              </a:rPr>
              <a:t>untuk data distribusi yang miring atau non-normal, pertimbangkan untuk menerapkan transformasi pada data numerik.</a:t>
            </a:r>
            <a:endParaRPr sz="1200">
              <a:latin typeface="Dosis"/>
              <a:ea typeface="Dosis"/>
              <a:cs typeface="Dosis"/>
              <a:sym typeface="Dosis"/>
            </a:endParaRPr>
          </a:p>
          <a:p>
            <a:pPr indent="-304800" lvl="0" marL="457200" rtl="0" algn="just">
              <a:lnSpc>
                <a:spcPct val="115000"/>
              </a:lnSpc>
              <a:spcBef>
                <a:spcPts val="0"/>
              </a:spcBef>
              <a:spcAft>
                <a:spcPts val="0"/>
              </a:spcAft>
              <a:buSzPts val="1200"/>
              <a:buFont typeface="Dosis"/>
              <a:buChar char="●"/>
            </a:pPr>
            <a:r>
              <a:rPr b="1" lang="en-US" sz="1200">
                <a:latin typeface="Dosis"/>
                <a:ea typeface="Dosis"/>
                <a:cs typeface="Dosis"/>
                <a:sym typeface="Dosis"/>
              </a:rPr>
              <a:t>Feature Engineering </a:t>
            </a:r>
            <a:r>
              <a:rPr lang="en-US" sz="1200">
                <a:latin typeface="Dosis"/>
                <a:ea typeface="Dosis"/>
                <a:cs typeface="Dosis"/>
                <a:sym typeface="Dosis"/>
              </a:rPr>
              <a:t>untuk kolom yang terlalu banyak kategori, dapat dikelompokan menjadi beberapa kategori yang lebih umum atau menggunakan metode seperti one-hot encoding atau label encoding.</a:t>
            </a:r>
            <a:endParaRPr sz="2000">
              <a:latin typeface="Dosis"/>
              <a:ea typeface="Dosis"/>
              <a:cs typeface="Dosis"/>
              <a:sym typeface="Dosis"/>
            </a:endParaRPr>
          </a:p>
        </p:txBody>
      </p:sp>
      <p:sp>
        <p:nvSpPr>
          <p:cNvPr id="129" name="Google Shape;129;g24ff559cf0d_1_422"/>
          <p:cNvSpPr txBox="1"/>
          <p:nvPr>
            <p:ph idx="1" type="body"/>
          </p:nvPr>
        </p:nvSpPr>
        <p:spPr>
          <a:xfrm>
            <a:off x="6220425" y="5268025"/>
            <a:ext cx="5712000" cy="1423200"/>
          </a:xfrm>
          <a:prstGeom prst="rect">
            <a:avLst/>
          </a:prstGeom>
          <a:noFill/>
          <a:ln>
            <a:noFill/>
          </a:ln>
        </p:spPr>
        <p:txBody>
          <a:bodyPr anchorCtr="0" anchor="t" bIns="121900" lIns="121900" spcFirstLastPara="1" rIns="121900" wrap="square" tIns="121900">
            <a:noAutofit/>
          </a:bodyPr>
          <a:lstStyle/>
          <a:p>
            <a:pPr indent="-304800" lvl="0" marL="457200" rtl="0" algn="just">
              <a:lnSpc>
                <a:spcPct val="115000"/>
              </a:lnSpc>
              <a:spcBef>
                <a:spcPts val="0"/>
              </a:spcBef>
              <a:spcAft>
                <a:spcPts val="0"/>
              </a:spcAft>
              <a:buSzPts val="1200"/>
              <a:buFont typeface="Dosis"/>
              <a:buChar char="●"/>
            </a:pPr>
            <a:r>
              <a:rPr b="1" lang="en-US" sz="1200">
                <a:latin typeface="Dosis"/>
                <a:ea typeface="Dosis"/>
                <a:cs typeface="Dosis"/>
                <a:sym typeface="Dosis"/>
              </a:rPr>
              <a:t>Handling Imbalance</a:t>
            </a:r>
            <a:r>
              <a:rPr lang="en-US" sz="1200">
                <a:latin typeface="Dosis"/>
                <a:ea typeface="Dosis"/>
                <a:cs typeface="Dosis"/>
                <a:sym typeface="Dosis"/>
              </a:rPr>
              <a:t> untuk data kategorikal yang tidak seimbang sehingga akan diputuskan apakah oversampling (menambahkan data minoritas) atau undersampling (mengurangi data mayoritas) diperlukan untuk menyeimbangkan dataset atau tidak</a:t>
            </a:r>
            <a:endParaRPr sz="1200">
              <a:latin typeface="Dosis"/>
              <a:ea typeface="Dosis"/>
              <a:cs typeface="Dosis"/>
              <a:sym typeface="Dosis"/>
            </a:endParaRPr>
          </a:p>
          <a:p>
            <a:pPr indent="-304800" lvl="0" marL="457200" rtl="0" algn="just">
              <a:lnSpc>
                <a:spcPct val="115000"/>
              </a:lnSpc>
              <a:spcBef>
                <a:spcPts val="0"/>
              </a:spcBef>
              <a:spcAft>
                <a:spcPts val="0"/>
              </a:spcAft>
              <a:buSzPts val="1200"/>
              <a:buFont typeface="Dosis"/>
              <a:buChar char="●"/>
            </a:pPr>
            <a:r>
              <a:rPr b="1" lang="en-US" sz="1200">
                <a:latin typeface="Dosis"/>
                <a:ea typeface="Dosis"/>
                <a:cs typeface="Dosis"/>
                <a:sym typeface="Dosis"/>
              </a:rPr>
              <a:t>Feature Selection </a:t>
            </a:r>
            <a:r>
              <a:rPr lang="en-US" sz="1200">
                <a:latin typeface="Dosis"/>
                <a:ea typeface="Dosis"/>
                <a:cs typeface="Dosis"/>
                <a:sym typeface="Dosis"/>
              </a:rPr>
              <a:t>Berdasarkan hasil observasi distribusi,dipilih fitur-fitur yang memiliki dampak signifikan dalam analisis.</a:t>
            </a:r>
            <a:endParaRPr sz="2000">
              <a:latin typeface="Dosis"/>
              <a:ea typeface="Dosis"/>
              <a:cs typeface="Dosis"/>
              <a:sym typeface="Dosis"/>
            </a:endParaRPr>
          </a:p>
          <a:p>
            <a:pPr indent="0" lvl="0" marL="457200" rtl="0" algn="just">
              <a:lnSpc>
                <a:spcPct val="115000"/>
              </a:lnSpc>
              <a:spcBef>
                <a:spcPts val="0"/>
              </a:spcBef>
              <a:spcAft>
                <a:spcPts val="0"/>
              </a:spcAft>
              <a:buSzPts val="1900"/>
              <a:buNone/>
            </a:pPr>
            <a:r>
              <a:t/>
            </a:r>
            <a:endParaRPr b="1" sz="1200">
              <a:latin typeface="Dosis"/>
              <a:ea typeface="Dosis"/>
              <a:cs typeface="Dosis"/>
              <a:sym typeface="Dosi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sp>
        <p:nvSpPr>
          <p:cNvPr id="135" name="Google Shape;135;g24ff559cf0d_1_43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Multivariate Analysis</a:t>
            </a:r>
            <a:endParaRPr>
              <a:solidFill>
                <a:schemeClr val="accent4"/>
              </a:solidFill>
            </a:endParaRPr>
          </a:p>
        </p:txBody>
      </p:sp>
      <p:sp>
        <p:nvSpPr>
          <p:cNvPr id="136" name="Google Shape;136;g24ff559cf0d_1_435"/>
          <p:cNvSpPr txBox="1"/>
          <p:nvPr>
            <p:ph idx="1" type="body"/>
          </p:nvPr>
        </p:nvSpPr>
        <p:spPr>
          <a:xfrm>
            <a:off x="5388100" y="1356875"/>
            <a:ext cx="6072900" cy="4008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US" sz="2000">
                <a:latin typeface="Dosis"/>
                <a:ea typeface="Dosis"/>
                <a:cs typeface="Dosis"/>
                <a:sym typeface="Dosis"/>
              </a:rPr>
              <a:t>Feature yang relevan dan harus dipertahankan:</a:t>
            </a:r>
            <a:endParaRPr sz="2000">
              <a:latin typeface="Dosis"/>
              <a:ea typeface="Dosis"/>
              <a:cs typeface="Dosis"/>
              <a:sym typeface="Dosis"/>
            </a:endParaRPr>
          </a:p>
          <a:p>
            <a:pPr indent="-355600" lvl="0" marL="457200" rtl="0" algn="just">
              <a:lnSpc>
                <a:spcPct val="115000"/>
              </a:lnSpc>
              <a:spcBef>
                <a:spcPts val="1100"/>
              </a:spcBef>
              <a:spcAft>
                <a:spcPts val="0"/>
              </a:spcAft>
              <a:buSzPts val="2000"/>
              <a:buFont typeface="Arial"/>
              <a:buChar char="●"/>
            </a:pPr>
            <a:r>
              <a:rPr b="1" lang="en-US" sz="2000">
                <a:latin typeface="Dosis"/>
                <a:ea typeface="Dosis"/>
                <a:cs typeface="Dosis"/>
                <a:sym typeface="Dosis"/>
              </a:rPr>
              <a:t>Experience:</a:t>
            </a:r>
            <a:r>
              <a:rPr lang="en-US" sz="2000">
                <a:latin typeface="Dosis"/>
                <a:ea typeface="Dosis"/>
                <a:cs typeface="Dosis"/>
                <a:sym typeface="Dosis"/>
              </a:rPr>
              <a:t> Fitur yang relevan karena korelasi negatif yang lemah antara Experience dengan Risk_Flag -0.03. Artinya, semakin tinggi pengalaman seseorang, sedikit lebih rendah juga tanda risiko.</a:t>
            </a:r>
            <a:endParaRPr sz="2000">
              <a:latin typeface="Dosis"/>
              <a:ea typeface="Dosis"/>
              <a:cs typeface="Dosis"/>
              <a:sym typeface="Dosis"/>
            </a:endParaRPr>
          </a:p>
          <a:p>
            <a:pPr indent="-355600" lvl="0" marL="457200" rtl="0" algn="just">
              <a:lnSpc>
                <a:spcPct val="115000"/>
              </a:lnSpc>
              <a:spcBef>
                <a:spcPts val="0"/>
              </a:spcBef>
              <a:spcAft>
                <a:spcPts val="0"/>
              </a:spcAft>
              <a:buSzPts val="2000"/>
              <a:buFont typeface="Arial"/>
              <a:buChar char="●"/>
            </a:pPr>
            <a:r>
              <a:rPr b="1" lang="en-US" sz="2000">
                <a:latin typeface="Dosis"/>
                <a:ea typeface="Dosis"/>
                <a:cs typeface="Dosis"/>
                <a:sym typeface="Dosis"/>
              </a:rPr>
              <a:t>Age: </a:t>
            </a:r>
            <a:r>
              <a:rPr lang="en-US" sz="2000">
                <a:latin typeface="Dosis"/>
                <a:ea typeface="Dosis"/>
                <a:cs typeface="Dosis"/>
                <a:sym typeface="Dosis"/>
              </a:rPr>
              <a:t>Fitur yang relevan karena terdapat perbedaan yang cukup signifikan dalam tingkat risiko antara perbedaan umur seseorang.</a:t>
            </a:r>
            <a:endParaRPr sz="2000">
              <a:latin typeface="Dosis"/>
              <a:ea typeface="Dosis"/>
              <a:cs typeface="Dosis"/>
              <a:sym typeface="Dosis"/>
            </a:endParaRPr>
          </a:p>
          <a:p>
            <a:pPr indent="-355600" lvl="0" marL="457200" rtl="0" algn="just">
              <a:lnSpc>
                <a:spcPct val="115000"/>
              </a:lnSpc>
              <a:spcBef>
                <a:spcPts val="0"/>
              </a:spcBef>
              <a:spcAft>
                <a:spcPts val="0"/>
              </a:spcAft>
              <a:buSzPts val="2000"/>
              <a:buFont typeface="Arial"/>
              <a:buChar char="●"/>
            </a:pPr>
            <a:r>
              <a:rPr b="1" lang="en-US" sz="2000">
                <a:latin typeface="Dosis"/>
                <a:ea typeface="Dosis"/>
                <a:cs typeface="Dosis"/>
                <a:sym typeface="Dosis"/>
              </a:rPr>
              <a:t>Income</a:t>
            </a:r>
            <a:r>
              <a:rPr lang="en-US" sz="2000">
                <a:latin typeface="Dosis"/>
                <a:ea typeface="Dosis"/>
                <a:cs typeface="Dosis"/>
                <a:sym typeface="Dosis"/>
              </a:rPr>
              <a:t> mungkin adalah fitur yang relevan karena terdapat perbedaan yang signifikan dalam tingkat risiko antara perbedaan pendapatan.</a:t>
            </a:r>
            <a:endParaRPr sz="2000">
              <a:latin typeface="Dosis"/>
              <a:ea typeface="Dosis"/>
              <a:cs typeface="Dosis"/>
              <a:sym typeface="Dosis"/>
            </a:endParaRPr>
          </a:p>
          <a:p>
            <a:pPr indent="0" lvl="0" marL="0" rtl="0" algn="just">
              <a:lnSpc>
                <a:spcPct val="115000"/>
              </a:lnSpc>
              <a:spcBef>
                <a:spcPts val="1100"/>
              </a:spcBef>
              <a:spcAft>
                <a:spcPts val="0"/>
              </a:spcAft>
              <a:buSzPts val="1900"/>
              <a:buNone/>
            </a:pPr>
            <a:r>
              <a:t/>
            </a:r>
            <a:endParaRPr sz="2000">
              <a:highlight>
                <a:srgbClr val="FFFFFF"/>
              </a:highlight>
              <a:latin typeface="Dosis"/>
              <a:ea typeface="Dosis"/>
              <a:cs typeface="Dosis"/>
              <a:sym typeface="Dosis"/>
            </a:endParaRPr>
          </a:p>
          <a:p>
            <a:pPr indent="0" lvl="0" marL="0" rtl="0" algn="just">
              <a:lnSpc>
                <a:spcPct val="115000"/>
              </a:lnSpc>
              <a:spcBef>
                <a:spcPts val="1100"/>
              </a:spcBef>
              <a:spcAft>
                <a:spcPts val="1100"/>
              </a:spcAft>
              <a:buSzPts val="1900"/>
              <a:buNone/>
            </a:pPr>
            <a:r>
              <a:t/>
            </a:r>
            <a:endParaRPr sz="2000">
              <a:latin typeface="Dosis"/>
              <a:ea typeface="Dosis"/>
              <a:cs typeface="Dosis"/>
              <a:sym typeface="Dosis"/>
            </a:endParaRPr>
          </a:p>
        </p:txBody>
      </p:sp>
      <p:pic>
        <p:nvPicPr>
          <p:cNvPr id="137" name="Google Shape;137;g24ff559cf0d_1_435"/>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pic>
        <p:nvPicPr>
          <p:cNvPr id="138" name="Google Shape;138;g24ff559cf0d_1_435"/>
          <p:cNvPicPr preferRelativeResize="0"/>
          <p:nvPr/>
        </p:nvPicPr>
        <p:blipFill rotWithShape="1">
          <a:blip r:embed="rId4">
            <a:alphaModFix/>
          </a:blip>
          <a:srcRect b="0" l="0" r="0" t="0"/>
          <a:stretch/>
        </p:blipFill>
        <p:spPr>
          <a:xfrm>
            <a:off x="925625" y="1454713"/>
            <a:ext cx="3887950" cy="4008000"/>
          </a:xfrm>
          <a:prstGeom prst="rect">
            <a:avLst/>
          </a:prstGeom>
          <a:noFill/>
          <a:ln>
            <a:noFill/>
          </a:ln>
        </p:spPr>
      </p:pic>
      <p:sp>
        <p:nvSpPr>
          <p:cNvPr id="139" name="Google Shape;139;g24ff559cf0d_1_435"/>
          <p:cNvSpPr txBox="1"/>
          <p:nvPr>
            <p:ph idx="1" type="body"/>
          </p:nvPr>
        </p:nvSpPr>
        <p:spPr>
          <a:xfrm>
            <a:off x="647600" y="5560550"/>
            <a:ext cx="11190900" cy="1050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lang="en-US" sz="1600">
                <a:latin typeface="Dosis"/>
                <a:ea typeface="Dosis"/>
                <a:cs typeface="Dosis"/>
                <a:sym typeface="Dosis"/>
              </a:rPr>
              <a:t>Pola menarik pada korelasi antar fitur ditemukan pada fitur </a:t>
            </a:r>
            <a:r>
              <a:rPr b="1" lang="en-US" sz="1600">
                <a:latin typeface="Dosis"/>
                <a:ea typeface="Dosis"/>
                <a:cs typeface="Dosis"/>
                <a:sym typeface="Dosis"/>
              </a:rPr>
              <a:t>Experience </a:t>
            </a:r>
            <a:r>
              <a:rPr lang="en-US" sz="1600">
                <a:latin typeface="Dosis"/>
                <a:ea typeface="Dosis"/>
                <a:cs typeface="Dosis"/>
                <a:sym typeface="Dosis"/>
              </a:rPr>
              <a:t>dan </a:t>
            </a:r>
            <a:r>
              <a:rPr b="1" lang="en-US" sz="1600">
                <a:latin typeface="Dosis"/>
                <a:ea typeface="Dosis"/>
                <a:cs typeface="Dosis"/>
                <a:sym typeface="Dosis"/>
              </a:rPr>
              <a:t>CURRENT_JOB_YRS</a:t>
            </a:r>
            <a:r>
              <a:rPr lang="en-US" sz="1600">
                <a:latin typeface="Dosis"/>
                <a:ea typeface="Dosis"/>
                <a:cs typeface="Dosis"/>
                <a:sym typeface="Dosis"/>
              </a:rPr>
              <a:t>, korelasi positif yang kuat antara dua fitur ini memiliki korelasi 0.65. Artinya, semakin tinggi pengalaman seseorang, biasanya semakin tinggi juga tahun pekerjaan saat ini. Mengingat korelasi yang kuat antara dua fitur ini, mungkin lebih baik jika menggabungkan kedua fitur ini menjadi satu fitur baru untuk menghindari multikolinearitas dalam model.</a:t>
            </a:r>
            <a:endParaRPr sz="1600">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 name="Shape 144"/>
        <p:cNvGrpSpPr/>
        <p:nvPr/>
      </p:nvGrpSpPr>
      <p:grpSpPr>
        <a:xfrm>
          <a:off x="0" y="0"/>
          <a:ext cx="0" cy="0"/>
          <a:chOff x="0" y="0"/>
          <a:chExt cx="0" cy="0"/>
        </a:xfrm>
      </p:grpSpPr>
      <p:sp>
        <p:nvSpPr>
          <p:cNvPr id="145" name="Google Shape;145;g24ffd9ee359_0_4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chemeClr val="accent4"/>
                </a:solidFill>
              </a:rPr>
              <a:t>Multivariate Analysis</a:t>
            </a:r>
            <a:endParaRPr>
              <a:solidFill>
                <a:schemeClr val="accent4"/>
              </a:solidFill>
            </a:endParaRPr>
          </a:p>
        </p:txBody>
      </p:sp>
      <p:pic>
        <p:nvPicPr>
          <p:cNvPr id="146" name="Google Shape;146;g24ffd9ee359_0_48"/>
          <p:cNvPicPr preferRelativeResize="0"/>
          <p:nvPr/>
        </p:nvPicPr>
        <p:blipFill rotWithShape="1">
          <a:blip r:embed="rId3">
            <a:alphaModFix/>
          </a:blip>
          <a:srcRect b="0" l="0" r="0" t="0"/>
          <a:stretch/>
        </p:blipFill>
        <p:spPr>
          <a:xfrm>
            <a:off x="9505050" y="186923"/>
            <a:ext cx="1266300" cy="477145"/>
          </a:xfrm>
          <a:prstGeom prst="rect">
            <a:avLst/>
          </a:prstGeom>
          <a:noFill/>
          <a:ln>
            <a:noFill/>
          </a:ln>
        </p:spPr>
      </p:pic>
      <p:sp>
        <p:nvSpPr>
          <p:cNvPr id="147" name="Google Shape;147;g24ffd9ee359_0_48"/>
          <p:cNvSpPr txBox="1"/>
          <p:nvPr>
            <p:ph idx="1" type="body"/>
          </p:nvPr>
        </p:nvSpPr>
        <p:spPr>
          <a:xfrm>
            <a:off x="2107450" y="3395775"/>
            <a:ext cx="20400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profesi</a:t>
            </a:r>
            <a:endParaRPr i="1" sz="1200">
              <a:latin typeface="Dosis"/>
              <a:ea typeface="Dosis"/>
              <a:cs typeface="Dosis"/>
              <a:sym typeface="Dosis"/>
            </a:endParaRPr>
          </a:p>
        </p:txBody>
      </p:sp>
      <p:pic>
        <p:nvPicPr>
          <p:cNvPr id="148" name="Google Shape;148;g24ffd9ee359_0_48"/>
          <p:cNvPicPr preferRelativeResize="0"/>
          <p:nvPr/>
        </p:nvPicPr>
        <p:blipFill rotWithShape="1">
          <a:blip r:embed="rId4">
            <a:alphaModFix/>
          </a:blip>
          <a:srcRect b="0" l="0" r="0" t="0"/>
          <a:stretch/>
        </p:blipFill>
        <p:spPr>
          <a:xfrm>
            <a:off x="585800" y="1531042"/>
            <a:ext cx="5083300" cy="1955115"/>
          </a:xfrm>
          <a:prstGeom prst="rect">
            <a:avLst/>
          </a:prstGeom>
          <a:noFill/>
          <a:ln>
            <a:noFill/>
          </a:ln>
        </p:spPr>
      </p:pic>
      <p:pic>
        <p:nvPicPr>
          <p:cNvPr id="149" name="Google Shape;149;g24ffd9ee359_0_48"/>
          <p:cNvPicPr preferRelativeResize="0"/>
          <p:nvPr/>
        </p:nvPicPr>
        <p:blipFill rotWithShape="1">
          <a:blip r:embed="rId5">
            <a:alphaModFix/>
          </a:blip>
          <a:srcRect b="0" l="0" r="0" t="0"/>
          <a:stretch/>
        </p:blipFill>
        <p:spPr>
          <a:xfrm>
            <a:off x="5836325" y="1537500"/>
            <a:ext cx="6292351" cy="2224587"/>
          </a:xfrm>
          <a:prstGeom prst="rect">
            <a:avLst/>
          </a:prstGeom>
          <a:noFill/>
          <a:ln>
            <a:noFill/>
          </a:ln>
        </p:spPr>
      </p:pic>
      <p:pic>
        <p:nvPicPr>
          <p:cNvPr id="150" name="Google Shape;150;g24ffd9ee359_0_48"/>
          <p:cNvPicPr preferRelativeResize="0"/>
          <p:nvPr/>
        </p:nvPicPr>
        <p:blipFill rotWithShape="1">
          <a:blip r:embed="rId6">
            <a:alphaModFix/>
          </a:blip>
          <a:srcRect b="0" l="0" r="0" t="0"/>
          <a:stretch/>
        </p:blipFill>
        <p:spPr>
          <a:xfrm>
            <a:off x="585800" y="3852388"/>
            <a:ext cx="7543800" cy="1352550"/>
          </a:xfrm>
          <a:prstGeom prst="rect">
            <a:avLst/>
          </a:prstGeom>
          <a:noFill/>
          <a:ln>
            <a:noFill/>
          </a:ln>
        </p:spPr>
      </p:pic>
      <p:pic>
        <p:nvPicPr>
          <p:cNvPr id="151" name="Google Shape;151;g24ffd9ee359_0_48"/>
          <p:cNvPicPr preferRelativeResize="0"/>
          <p:nvPr/>
        </p:nvPicPr>
        <p:blipFill rotWithShape="1">
          <a:blip r:embed="rId7">
            <a:alphaModFix/>
          </a:blip>
          <a:srcRect b="0" l="0" r="0" t="0"/>
          <a:stretch/>
        </p:blipFill>
        <p:spPr>
          <a:xfrm>
            <a:off x="9009775" y="5488900"/>
            <a:ext cx="2533650" cy="1085850"/>
          </a:xfrm>
          <a:prstGeom prst="rect">
            <a:avLst/>
          </a:prstGeom>
          <a:noFill/>
          <a:ln>
            <a:noFill/>
          </a:ln>
        </p:spPr>
      </p:pic>
      <p:pic>
        <p:nvPicPr>
          <p:cNvPr id="152" name="Google Shape;152;g24ffd9ee359_0_48"/>
          <p:cNvPicPr preferRelativeResize="0"/>
          <p:nvPr/>
        </p:nvPicPr>
        <p:blipFill rotWithShape="1">
          <a:blip r:embed="rId8">
            <a:alphaModFix/>
          </a:blip>
          <a:srcRect b="0" l="0" r="0" t="0"/>
          <a:stretch/>
        </p:blipFill>
        <p:spPr>
          <a:xfrm>
            <a:off x="6062513" y="5479375"/>
            <a:ext cx="2828925" cy="1104900"/>
          </a:xfrm>
          <a:prstGeom prst="rect">
            <a:avLst/>
          </a:prstGeom>
          <a:noFill/>
          <a:ln>
            <a:noFill/>
          </a:ln>
        </p:spPr>
      </p:pic>
      <p:pic>
        <p:nvPicPr>
          <p:cNvPr id="153" name="Google Shape;153;g24ffd9ee359_0_48"/>
          <p:cNvPicPr preferRelativeResize="0"/>
          <p:nvPr/>
        </p:nvPicPr>
        <p:blipFill rotWithShape="1">
          <a:blip r:embed="rId9">
            <a:alphaModFix/>
          </a:blip>
          <a:srcRect b="0" l="0" r="0" t="0"/>
          <a:stretch/>
        </p:blipFill>
        <p:spPr>
          <a:xfrm>
            <a:off x="3134313" y="5479375"/>
            <a:ext cx="2809875" cy="1104900"/>
          </a:xfrm>
          <a:prstGeom prst="rect">
            <a:avLst/>
          </a:prstGeom>
          <a:noFill/>
          <a:ln>
            <a:noFill/>
          </a:ln>
        </p:spPr>
      </p:pic>
      <p:pic>
        <p:nvPicPr>
          <p:cNvPr id="154" name="Google Shape;154;g24ffd9ee359_0_48"/>
          <p:cNvPicPr preferRelativeResize="0"/>
          <p:nvPr/>
        </p:nvPicPr>
        <p:blipFill rotWithShape="1">
          <a:blip r:embed="rId10">
            <a:alphaModFix/>
          </a:blip>
          <a:srcRect b="0" l="0" r="0" t="0"/>
          <a:stretch/>
        </p:blipFill>
        <p:spPr>
          <a:xfrm>
            <a:off x="643675" y="5517482"/>
            <a:ext cx="2171700" cy="1028700"/>
          </a:xfrm>
          <a:prstGeom prst="rect">
            <a:avLst/>
          </a:prstGeom>
          <a:noFill/>
          <a:ln>
            <a:noFill/>
          </a:ln>
        </p:spPr>
      </p:pic>
      <p:sp>
        <p:nvSpPr>
          <p:cNvPr id="155" name="Google Shape;155;g24ffd9ee359_0_48"/>
          <p:cNvSpPr txBox="1"/>
          <p:nvPr>
            <p:ph idx="1" type="body"/>
          </p:nvPr>
        </p:nvSpPr>
        <p:spPr>
          <a:xfrm>
            <a:off x="8773125" y="3714950"/>
            <a:ext cx="20400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state</a:t>
            </a:r>
            <a:endParaRPr i="1" sz="1200">
              <a:latin typeface="Dosis"/>
              <a:ea typeface="Dosis"/>
              <a:cs typeface="Dosis"/>
              <a:sym typeface="Dosis"/>
            </a:endParaRPr>
          </a:p>
        </p:txBody>
      </p:sp>
      <p:sp>
        <p:nvSpPr>
          <p:cNvPr id="156" name="Google Shape;156;g24ffd9ee359_0_48"/>
          <p:cNvSpPr txBox="1"/>
          <p:nvPr>
            <p:ph idx="1" type="body"/>
          </p:nvPr>
        </p:nvSpPr>
        <p:spPr>
          <a:xfrm>
            <a:off x="3337700" y="5057750"/>
            <a:ext cx="20400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city</a:t>
            </a:r>
            <a:endParaRPr i="1" sz="1200">
              <a:latin typeface="Dosis"/>
              <a:ea typeface="Dosis"/>
              <a:cs typeface="Dosis"/>
              <a:sym typeface="Dosis"/>
            </a:endParaRPr>
          </a:p>
        </p:txBody>
      </p:sp>
      <p:sp>
        <p:nvSpPr>
          <p:cNvPr id="157" name="Google Shape;157;g24ffd9ee359_0_48"/>
          <p:cNvSpPr txBox="1"/>
          <p:nvPr>
            <p:ph idx="1" type="body"/>
          </p:nvPr>
        </p:nvSpPr>
        <p:spPr>
          <a:xfrm>
            <a:off x="643675" y="6443225"/>
            <a:ext cx="22920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experience</a:t>
            </a:r>
            <a:endParaRPr i="1" sz="1200">
              <a:latin typeface="Dosis"/>
              <a:ea typeface="Dosis"/>
              <a:cs typeface="Dosis"/>
              <a:sym typeface="Dosis"/>
            </a:endParaRPr>
          </a:p>
        </p:txBody>
      </p:sp>
      <p:sp>
        <p:nvSpPr>
          <p:cNvPr id="158" name="Google Shape;158;g24ffd9ee359_0_48"/>
          <p:cNvSpPr txBox="1"/>
          <p:nvPr>
            <p:ph idx="1" type="body"/>
          </p:nvPr>
        </p:nvSpPr>
        <p:spPr>
          <a:xfrm>
            <a:off x="3232200" y="6443225"/>
            <a:ext cx="25338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current_job_yrs</a:t>
            </a:r>
            <a:endParaRPr i="1" sz="1200">
              <a:latin typeface="Dosis"/>
              <a:ea typeface="Dosis"/>
              <a:cs typeface="Dosis"/>
              <a:sym typeface="Dosis"/>
            </a:endParaRPr>
          </a:p>
        </p:txBody>
      </p:sp>
      <p:sp>
        <p:nvSpPr>
          <p:cNvPr id="159" name="Google Shape;159;g24ffd9ee359_0_48"/>
          <p:cNvSpPr txBox="1"/>
          <p:nvPr>
            <p:ph idx="1" type="body"/>
          </p:nvPr>
        </p:nvSpPr>
        <p:spPr>
          <a:xfrm>
            <a:off x="6330988" y="6443225"/>
            <a:ext cx="22920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income</a:t>
            </a:r>
            <a:endParaRPr i="1" sz="1200">
              <a:latin typeface="Dosis"/>
              <a:ea typeface="Dosis"/>
              <a:cs typeface="Dosis"/>
              <a:sym typeface="Dosis"/>
            </a:endParaRPr>
          </a:p>
        </p:txBody>
      </p:sp>
      <p:sp>
        <p:nvSpPr>
          <p:cNvPr id="160" name="Google Shape;160;g24ffd9ee359_0_48"/>
          <p:cNvSpPr txBox="1"/>
          <p:nvPr>
            <p:ph idx="1" type="body"/>
          </p:nvPr>
        </p:nvSpPr>
        <p:spPr>
          <a:xfrm>
            <a:off x="9251413" y="6439325"/>
            <a:ext cx="2292000" cy="366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Clr>
                <a:schemeClr val="dk1"/>
              </a:buClr>
              <a:buSzPts val="1100"/>
              <a:buFont typeface="Arial"/>
              <a:buNone/>
            </a:pPr>
            <a:r>
              <a:rPr i="1" lang="en-US" sz="1200">
                <a:latin typeface="Dosis"/>
                <a:ea typeface="Dosis"/>
                <a:cs typeface="Dosis"/>
                <a:sym typeface="Dosis"/>
              </a:rPr>
              <a:t>Pengelompokan kolom age</a:t>
            </a:r>
            <a:endParaRPr i="1" sz="1200">
              <a:latin typeface="Dosis"/>
              <a:ea typeface="Dosis"/>
              <a:cs typeface="Dosis"/>
              <a:sym typeface="Dosi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